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Lato"/>
      <p:regular r:id="rId31"/>
      <p:bold r:id="rId32"/>
      <p:italic r:id="rId33"/>
      <p:boldItalic r:id="rId34"/>
    </p:embeddedFont>
    <p:embeddedFont>
      <p:font typeface="Average"/>
      <p:regular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3C292D5-6CFF-4598-9460-5AAFBBA3AD81}">
  <a:tblStyle styleId="{F3C292D5-6CFF-4598-9460-5AAFBBA3AD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Lato-italic.fntdata"/><Relationship Id="rId10" Type="http://schemas.openxmlformats.org/officeDocument/2006/relationships/slide" Target="slides/slide3.xml"/><Relationship Id="rId32" Type="http://schemas.openxmlformats.org/officeDocument/2006/relationships/font" Target="fonts/Lato-bold.fntdata"/><Relationship Id="rId13" Type="http://schemas.openxmlformats.org/officeDocument/2006/relationships/slide" Target="slides/slide6.xml"/><Relationship Id="rId35" Type="http://schemas.openxmlformats.org/officeDocument/2006/relationships/font" Target="fonts/Average-regular.fntdata"/><Relationship Id="rId12" Type="http://schemas.openxmlformats.org/officeDocument/2006/relationships/slide" Target="slides/slide5.xml"/><Relationship Id="rId34" Type="http://schemas.openxmlformats.org/officeDocument/2006/relationships/font" Target="fonts/Lato-boldItalic.fntdata"/><Relationship Id="rId15" Type="http://schemas.openxmlformats.org/officeDocument/2006/relationships/slide" Target="slides/slide8.xml"/><Relationship Id="rId37" Type="http://schemas.openxmlformats.org/officeDocument/2006/relationships/font" Target="fonts/Oswald-bold.fntdata"/><Relationship Id="rId14" Type="http://schemas.openxmlformats.org/officeDocument/2006/relationships/slide" Target="slides/slide7.xml"/><Relationship Id="rId36" Type="http://schemas.openxmlformats.org/officeDocument/2006/relationships/font" Target="fonts/Oswa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fe64d9ccc_9_5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g7fe64d9ccc_9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g7fe64d9ccc_9_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fe64d9ccc_1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these configuration options include configurable theming allowing you to change the color scheme of the entire application, a dynamic navbar and footer, and a markdown editor that allows you to easily create professional looking formatted text and HTML components within the app. Some other key features include our new authentication system complete with email confirmation, and our role based access control policy that limits what different users can do based on their permissions, all of which is configurable from our admin panel. That means that as an admin, you can create new user roles, change their permissions, and start using them in the app. So now that you know more about our solution to the business problem, Katy is going to talk a little more about our technical solution.</a:t>
            </a:r>
            <a:endParaRPr/>
          </a:p>
        </p:txBody>
      </p:sp>
      <p:sp>
        <p:nvSpPr>
          <p:cNvPr id="189" name="Google Shape;189;g7fe64d9ccc_11_6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fe64d9ccc_4_34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7fe64d9ccc_4_3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7fe64d9ccc_4_3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fe64d9ccc_4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7fe64d9ccc_4_30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fe64d9ccc_11_8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7fe64d9ccc_11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7fe64d9ccc_11_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fe64d9ccc_11_10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7fe64d9ccc_11_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7fe64d9ccc_11_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fe64d9ccc_11_9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7fe64d9ccc_11_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7fe64d9ccc_11_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fe64d9ccc_4_9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7fe64d9ccc_4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7fe64d9ccc_4_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fe64d9ccc_19_16: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7fe64d9ccc_19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7fe64d9ccc_19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fe64d9ccc_7_42: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7fe64d9ccc_7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As Sean said, we finished what we set out to do and we are proud of what we accomplished. With more time, of course there are plenty of features that we would consider developing. Given our limited physical access to the server and time </a:t>
            </a:r>
            <a:r>
              <a:rPr lang="en"/>
              <a:t>constraints</a:t>
            </a:r>
            <a:r>
              <a:rPr lang="en"/>
              <a:t>, we were unable to fully configure the server and set up CI/CD, but we recognize the importance if it. We would also include additional security and </a:t>
            </a:r>
            <a:r>
              <a:rPr lang="en"/>
              <a:t>optimization in the forms of 3rd party authentication, sitemap, and Kubernetes. Additional configurability within the app in the form of an admin panel and customizable forms and layouts would eliminate the limitation of having to access Strapi admin directly. And we would increase ways to interact with the app through social media, tag based search, showcases, awards and adding blog or news functionality. While we have identified what we would do with more time, we are confident in our application and Caleb and Yunzhe will highlight why Archway is the solution. </a:t>
            </a:r>
            <a:endParaRPr/>
          </a:p>
        </p:txBody>
      </p:sp>
      <p:sp>
        <p:nvSpPr>
          <p:cNvPr id="319" name="Google Shape;319;g7fe64d9ccc_7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fe64d9ccc_11_12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7fe64d9ccc_11_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Caleb</a:t>
            </a:r>
            <a:endParaRPr/>
          </a:p>
          <a:p>
            <a:pPr indent="0" lvl="0" marL="0" rtl="0" algn="l">
              <a:spcBef>
                <a:spcPts val="0"/>
              </a:spcBef>
              <a:spcAft>
                <a:spcPts val="0"/>
              </a:spcAft>
              <a:buNone/>
            </a:pPr>
            <a:r>
              <a:rPr lang="en"/>
              <a:t>After looking back at what we’ve done and what we would do with more time, let’s recap what makes Archway currently better than the rest.</a:t>
            </a:r>
            <a:endParaRPr/>
          </a:p>
        </p:txBody>
      </p:sp>
      <p:sp>
        <p:nvSpPr>
          <p:cNvPr id="334" name="Google Shape;334;g7fe64d9ccc_11_1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fe64d9ccc_9_9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g7fe64d9ccc_9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7fe64d9ccc_9_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fe64d9ccc_1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Caleb</a:t>
            </a:r>
            <a:endParaRPr/>
          </a:p>
          <a:p>
            <a:pPr indent="0" lvl="0" marL="0" rtl="0" algn="l">
              <a:spcBef>
                <a:spcPts val="0"/>
              </a:spcBef>
              <a:spcAft>
                <a:spcPts val="0"/>
              </a:spcAft>
              <a:buNone/>
            </a:pPr>
            <a:r>
              <a:rPr lang="en"/>
              <a:t>One of the largest selling points of our application is its configurability. Everything ranging from the theme to the footer is configurable, making it very easily transferred to a new university or college. We utilize markdown to allow for individual page customization, as well as a dashboard within Strapi to manage the themes easily. This all comes together to make a very malleable, configurable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9" name="Google Shape;349;g7fe64d9ccc_19_2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fe64d9ccc_4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Caleb</a:t>
            </a:r>
            <a:endParaRPr/>
          </a:p>
          <a:p>
            <a:pPr indent="0" lvl="0" marL="0" rtl="0" algn="l">
              <a:spcBef>
                <a:spcPts val="0"/>
              </a:spcBef>
              <a:spcAft>
                <a:spcPts val="0"/>
              </a:spcAft>
              <a:buNone/>
            </a:pPr>
            <a:r>
              <a:rPr lang="en"/>
              <a:t>There is more to Archway than its configurability, however. The code that makes up Archway is maintainable and efficient. We chose to rewrite the application while keeping as many components as possible from the previous capstone team. We did this with the goal in mind of any future teams NOT needing to do that. What that means is that we followed standard industry procedure, such as peer code reviews and merge requests, as well as consistent code quality through automated linting. In addition to that, everything is split up into components, which allows for configurability on the backend as well. This maintainable codebase, while not being seen by the end user, will make further maintaining and developing on Archway much easier and less stressful.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3" name="Google Shape;363;g7fe64d9ccc_4_15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43ea50e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7" name="Google Shape;377;g843ea50e75_0_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fe64d9ccc_4_3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7fe64d9ccc_4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7fe64d9ccc_4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fe64d9ccc_10_3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7fe64d9ccc_10_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7fe64d9ccc_10_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fe64d9ccc_10_1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7fe64d9ccc_1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7fe64d9ccc_1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fe64d9ccc_9_76: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7fe64d9ccc_9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David sait to make it a “story,” so give the problem context</a:t>
            </a:r>
            <a:endParaRPr/>
          </a:p>
        </p:txBody>
      </p:sp>
      <p:sp>
        <p:nvSpPr>
          <p:cNvPr id="126" name="Google Shape;126;g7fe64d9ccc_9_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fe64d9ccc_11_2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7fe64d9ccc_11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7fe64d9ccc_11_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fe64d9ccc_11_3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7fe64d9ccc_11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7fe64d9ccc_11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fe64d9ccc_9_23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7fe64d9ccc_9_2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Jack</a:t>
            </a:r>
            <a:endParaRPr/>
          </a:p>
          <a:p>
            <a:pPr indent="0" lvl="0" marL="0" rtl="0" algn="l">
              <a:spcBef>
                <a:spcPts val="0"/>
              </a:spcBef>
              <a:spcAft>
                <a:spcPts val="0"/>
              </a:spcAft>
              <a:buNone/>
            </a:pPr>
            <a:r>
              <a:rPr lang="en"/>
              <a:t>Here you can see our mission statement, and I wanted to point out the two key components that will be demonstrated throughout the presentation. That is, that Archway is both centralized and configurable.</a:t>
            </a:r>
            <a:endParaRPr/>
          </a:p>
        </p:txBody>
      </p:sp>
      <p:sp>
        <p:nvSpPr>
          <p:cNvPr id="167" name="Google Shape;167;g7fe64d9ccc_9_2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fe64d9ccc_11_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7fe64d9ccc_11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Jack</a:t>
            </a:r>
            <a:endParaRPr/>
          </a:p>
          <a:p>
            <a:pPr indent="0" lvl="0" marL="0" rtl="0" algn="l">
              <a:spcBef>
                <a:spcPts val="0"/>
              </a:spcBef>
              <a:spcAft>
                <a:spcPts val="0"/>
              </a:spcAft>
              <a:buClr>
                <a:schemeClr val="dk2"/>
              </a:buClr>
              <a:buFont typeface="Arial"/>
              <a:buNone/>
            </a:pPr>
            <a:r>
              <a:rPr lang="en">
                <a:solidFill>
                  <a:schemeClr val="dk2"/>
                </a:solidFill>
              </a:rPr>
              <a:t>Like Sean pointed out, Baylor’s current solution to capstone showcases includes having different departments have their own capstone webpages, some of which are more fleshed out than others. With Archway, universities can display all of their capstones in one place. This centralized solution caters towards key stakeholders such as sponsors who are looking to contribute to a project or perhaps even propose a new project of their own. Archway also supports interdisciplinary capstone projects. For example, some gaming projects here at Baylor have partnered with the art department to design concept art for their games, and Archway highlights this in a way that most other capstone showcases do not. Furthermore, we know that when it comes to your brand, image is everything. That’s why we created Archway to be highly configurable with a modern look and feel.</a:t>
            </a:r>
            <a:endParaRPr/>
          </a:p>
        </p:txBody>
      </p:sp>
      <p:sp>
        <p:nvSpPr>
          <p:cNvPr id="178" name="Google Shape;178;g7fe64d9ccc_11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628650" y="273844"/>
            <a:ext cx="7886700" cy="994200"/>
          </a:xfrm>
          <a:prstGeom prst="rect">
            <a:avLst/>
          </a:prstGeom>
          <a:noFill/>
          <a:ln>
            <a:noFill/>
          </a:ln>
        </p:spPr>
        <p:txBody>
          <a:bodyPr anchorCtr="0" anchor="ctr" bIns="17150" lIns="34300" spcFirstLastPara="1" rIns="34300" wrap="square" tIns="17150">
            <a:noAutofit/>
          </a:bodyPr>
          <a:lstStyle>
            <a:lvl1pPr lvl="0" marR="0" rtl="0" algn="l">
              <a:lnSpc>
                <a:spcPct val="90000"/>
              </a:lnSpc>
              <a:spcBef>
                <a:spcPts val="0"/>
              </a:spcBef>
              <a:spcAft>
                <a:spcPts val="0"/>
              </a:spcAft>
              <a:buClr>
                <a:schemeClr val="dk1"/>
              </a:buClr>
              <a:buSzPts val="2300"/>
              <a:buFont typeface="Lato"/>
              <a:buNone/>
              <a:defRPr b="0" i="0" sz="2300" u="none" cap="none" strike="noStrike">
                <a:solidFill>
                  <a:schemeClr val="dk1"/>
                </a:solidFill>
                <a:latin typeface="Lato"/>
                <a:ea typeface="Lato"/>
                <a:cs typeface="Lato"/>
                <a:sym typeface="Lato"/>
              </a:defRPr>
            </a:lvl1pPr>
            <a:lvl2pPr lvl="1" rtl="0">
              <a:spcBef>
                <a:spcPts val="0"/>
              </a:spcBef>
              <a:spcAft>
                <a:spcPts val="0"/>
              </a:spcAft>
              <a:buSzPts val="500"/>
              <a:buNone/>
              <a:defRPr sz="700"/>
            </a:lvl2pPr>
            <a:lvl3pPr lvl="2" rtl="0">
              <a:spcBef>
                <a:spcPts val="0"/>
              </a:spcBef>
              <a:spcAft>
                <a:spcPts val="0"/>
              </a:spcAft>
              <a:buSzPts val="500"/>
              <a:buNone/>
              <a:defRPr sz="700"/>
            </a:lvl3pPr>
            <a:lvl4pPr lvl="3" rtl="0">
              <a:spcBef>
                <a:spcPts val="0"/>
              </a:spcBef>
              <a:spcAft>
                <a:spcPts val="0"/>
              </a:spcAft>
              <a:buSzPts val="500"/>
              <a:buNone/>
              <a:defRPr sz="700"/>
            </a:lvl4pPr>
            <a:lvl5pPr lvl="4" rtl="0">
              <a:spcBef>
                <a:spcPts val="0"/>
              </a:spcBef>
              <a:spcAft>
                <a:spcPts val="0"/>
              </a:spcAft>
              <a:buSzPts val="500"/>
              <a:buNone/>
              <a:defRPr sz="700"/>
            </a:lvl5pPr>
            <a:lvl6pPr lvl="5" rtl="0">
              <a:spcBef>
                <a:spcPts val="0"/>
              </a:spcBef>
              <a:spcAft>
                <a:spcPts val="0"/>
              </a:spcAft>
              <a:buSzPts val="500"/>
              <a:buNone/>
              <a:defRPr sz="700"/>
            </a:lvl6pPr>
            <a:lvl7pPr lvl="6" rtl="0">
              <a:spcBef>
                <a:spcPts val="0"/>
              </a:spcBef>
              <a:spcAft>
                <a:spcPts val="0"/>
              </a:spcAft>
              <a:buSzPts val="500"/>
              <a:buNone/>
              <a:defRPr sz="700"/>
            </a:lvl7pPr>
            <a:lvl8pPr lvl="7" rtl="0">
              <a:spcBef>
                <a:spcPts val="0"/>
              </a:spcBef>
              <a:spcAft>
                <a:spcPts val="0"/>
              </a:spcAft>
              <a:buSzPts val="500"/>
              <a:buNone/>
              <a:defRPr sz="700"/>
            </a:lvl8pPr>
            <a:lvl9pPr lvl="8" rtl="0">
              <a:spcBef>
                <a:spcPts val="0"/>
              </a:spcBef>
              <a:spcAft>
                <a:spcPts val="0"/>
              </a:spcAft>
              <a:buSzPts val="500"/>
              <a:buNone/>
              <a:defRPr sz="700"/>
            </a:lvl9pPr>
          </a:lstStyle>
          <a:p/>
        </p:txBody>
      </p:sp>
      <p:sp>
        <p:nvSpPr>
          <p:cNvPr id="57" name="Google Shape;57;p13"/>
          <p:cNvSpPr txBox="1"/>
          <p:nvPr>
            <p:ph idx="1" type="body"/>
          </p:nvPr>
        </p:nvSpPr>
        <p:spPr>
          <a:xfrm>
            <a:off x="628650" y="1369219"/>
            <a:ext cx="7886700" cy="3263400"/>
          </a:xfrm>
          <a:prstGeom prst="rect">
            <a:avLst/>
          </a:prstGeom>
          <a:noFill/>
          <a:ln>
            <a:noFill/>
          </a:ln>
        </p:spPr>
        <p:txBody>
          <a:bodyPr anchorCtr="0" anchor="t" bIns="17150" lIns="34300" spcFirstLastPara="1" rIns="34300" wrap="square" tIns="17150">
            <a:noAutofit/>
          </a:bodyPr>
          <a:lstStyle>
            <a:lvl1pPr indent="-228600" lvl="0" marL="457200" marR="0" rtl="0" algn="l">
              <a:lnSpc>
                <a:spcPct val="90000"/>
              </a:lnSpc>
              <a:spcBef>
                <a:spcPts val="800"/>
              </a:spcBef>
              <a:spcAft>
                <a:spcPts val="0"/>
              </a:spcAft>
              <a:buClr>
                <a:schemeClr val="dk1"/>
              </a:buClr>
              <a:buSzPts val="1500"/>
              <a:buFont typeface="Arial"/>
              <a:buNone/>
              <a:defRPr b="0" i="0" sz="1500" u="none" cap="none" strike="noStrike">
                <a:solidFill>
                  <a:schemeClr val="dk1"/>
                </a:solidFill>
                <a:latin typeface="Lato"/>
                <a:ea typeface="Lato"/>
                <a:cs typeface="Lato"/>
                <a:sym typeface="Lato"/>
              </a:defRPr>
            </a:lvl1pPr>
            <a:lvl2pPr indent="-228600" lvl="1" marL="914400" marR="0" rtl="0" algn="l">
              <a:lnSpc>
                <a:spcPct val="90000"/>
              </a:lnSpc>
              <a:spcBef>
                <a:spcPts val="400"/>
              </a:spcBef>
              <a:spcAft>
                <a:spcPts val="0"/>
              </a:spcAft>
              <a:buClr>
                <a:schemeClr val="dk1"/>
              </a:buClr>
              <a:buSzPts val="1200"/>
              <a:buFont typeface="Arial"/>
              <a:buNone/>
              <a:defRPr b="0" i="0" sz="1200" u="none" cap="none" strike="noStrike">
                <a:solidFill>
                  <a:schemeClr val="dk1"/>
                </a:solidFill>
                <a:latin typeface="Lato"/>
                <a:ea typeface="Lato"/>
                <a:cs typeface="Lato"/>
                <a:sym typeface="Lato"/>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Lato"/>
                <a:ea typeface="Lato"/>
                <a:cs typeface="Lato"/>
                <a:sym typeface="Lato"/>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Lato"/>
                <a:ea typeface="Lato"/>
                <a:cs typeface="Lato"/>
                <a:sym typeface="Lato"/>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Lato"/>
                <a:ea typeface="Lato"/>
                <a:cs typeface="Lato"/>
                <a:sym typeface="Lato"/>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58" name="Google Shape;58;p13"/>
          <p:cNvSpPr txBox="1"/>
          <p:nvPr>
            <p:ph idx="10" type="dt"/>
          </p:nvPr>
        </p:nvSpPr>
        <p:spPr>
          <a:xfrm>
            <a:off x="628650" y="4767263"/>
            <a:ext cx="2057400" cy="273900"/>
          </a:xfrm>
          <a:prstGeom prst="rect">
            <a:avLst/>
          </a:prstGeom>
          <a:noFill/>
          <a:ln>
            <a:noFill/>
          </a:ln>
        </p:spPr>
        <p:txBody>
          <a:bodyPr anchorCtr="0" anchor="ctr" bIns="17150" lIns="34300" spcFirstLastPara="1" rIns="34300" wrap="square" tIns="17150">
            <a:noAutofit/>
          </a:bodyPr>
          <a:lstStyle>
            <a:lvl1pPr lvl="0" marR="0" rtl="0" algn="l">
              <a:spcBef>
                <a:spcPts val="0"/>
              </a:spcBef>
              <a:spcAft>
                <a:spcPts val="0"/>
              </a:spcAft>
              <a:buSzPts val="500"/>
              <a:buNone/>
              <a:defRPr b="0" i="0" sz="900" u="none" cap="none" strike="noStrike">
                <a:solidFill>
                  <a:srgbClr val="AAAAAA"/>
                </a:solidFill>
                <a:latin typeface="Calibri"/>
                <a:ea typeface="Calibri"/>
                <a:cs typeface="Calibri"/>
                <a:sym typeface="Calibri"/>
              </a:defRPr>
            </a:lvl1pPr>
            <a:lvl2pPr lvl="1"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9pPr>
          </a:lstStyle>
          <a:p/>
        </p:txBody>
      </p:sp>
      <p:sp>
        <p:nvSpPr>
          <p:cNvPr id="59" name="Google Shape;59;p13"/>
          <p:cNvSpPr txBox="1"/>
          <p:nvPr>
            <p:ph idx="11" type="ftr"/>
          </p:nvPr>
        </p:nvSpPr>
        <p:spPr>
          <a:xfrm>
            <a:off x="3028950" y="4767263"/>
            <a:ext cx="3086100" cy="273900"/>
          </a:xfrm>
          <a:prstGeom prst="rect">
            <a:avLst/>
          </a:prstGeom>
          <a:noFill/>
          <a:ln>
            <a:noFill/>
          </a:ln>
        </p:spPr>
        <p:txBody>
          <a:bodyPr anchorCtr="0" anchor="ctr" bIns="17150" lIns="34300" spcFirstLastPara="1" rIns="34300" wrap="square" tIns="17150">
            <a:noAutofit/>
          </a:bodyPr>
          <a:lstStyle>
            <a:lvl1pPr lvl="0" marR="0" rtl="0" algn="ctr">
              <a:spcBef>
                <a:spcPts val="0"/>
              </a:spcBef>
              <a:spcAft>
                <a:spcPts val="0"/>
              </a:spcAft>
              <a:buSzPts val="500"/>
              <a:buNone/>
              <a:defRPr b="0" i="0" sz="900" u="none" cap="none" strike="noStrike">
                <a:solidFill>
                  <a:srgbClr val="AAAAAA"/>
                </a:solidFill>
                <a:latin typeface="Calibri"/>
                <a:ea typeface="Calibri"/>
                <a:cs typeface="Calibri"/>
                <a:sym typeface="Calibri"/>
              </a:defRPr>
            </a:lvl1pPr>
            <a:lvl2pPr lvl="1"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1400" u="none" cap="none" strike="noStrike">
                <a:solidFill>
                  <a:schemeClr val="dk1"/>
                </a:solidFill>
                <a:latin typeface="Calibri"/>
                <a:ea typeface="Calibri"/>
                <a:cs typeface="Calibri"/>
                <a:sym typeface="Calibri"/>
              </a:defRPr>
            </a:lvl9pPr>
          </a:lstStyle>
          <a:p/>
        </p:txBody>
      </p:sp>
      <p:sp>
        <p:nvSpPr>
          <p:cNvPr id="60" name="Google Shape;60;p13"/>
          <p:cNvSpPr txBox="1"/>
          <p:nvPr>
            <p:ph idx="12" type="sldNum"/>
          </p:nvPr>
        </p:nvSpPr>
        <p:spPr>
          <a:xfrm>
            <a:off x="6457950" y="4767263"/>
            <a:ext cx="2057400" cy="273900"/>
          </a:xfrm>
          <a:prstGeom prst="rect">
            <a:avLst/>
          </a:prstGeom>
          <a:noFill/>
          <a:ln>
            <a:noFill/>
          </a:ln>
        </p:spPr>
        <p:txBody>
          <a:bodyPr anchorCtr="0" anchor="ctr" bIns="17150" lIns="34300" spcFirstLastPara="1" rIns="34300" wrap="square" tIns="17150">
            <a:noAutofit/>
          </a:bodyPr>
          <a:lstStyle>
            <a:lvl1pPr indent="0" lvl="0" marL="0" marR="0" rtl="0" algn="r">
              <a:spcBef>
                <a:spcPts val="0"/>
              </a:spcBef>
              <a:buNone/>
              <a:defRPr b="0" i="0" sz="900" u="none" cap="none" strike="noStrike">
                <a:solidFill>
                  <a:srgbClr val="AAAAAA"/>
                </a:solidFill>
                <a:latin typeface="Calibri"/>
                <a:ea typeface="Calibri"/>
                <a:cs typeface="Calibri"/>
                <a:sym typeface="Calibri"/>
              </a:defRPr>
            </a:lvl1pPr>
            <a:lvl2pPr indent="0" lvl="1" marL="0" marR="0" rtl="0" algn="r">
              <a:spcBef>
                <a:spcPts val="0"/>
              </a:spcBef>
              <a:buNone/>
              <a:defRPr b="0" i="0" sz="900" u="none" cap="none" strike="noStrike">
                <a:solidFill>
                  <a:srgbClr val="AAAAAA"/>
                </a:solidFill>
                <a:latin typeface="Calibri"/>
                <a:ea typeface="Calibri"/>
                <a:cs typeface="Calibri"/>
                <a:sym typeface="Calibri"/>
              </a:defRPr>
            </a:lvl2pPr>
            <a:lvl3pPr indent="0" lvl="2" marL="0" marR="0" rtl="0" algn="r">
              <a:spcBef>
                <a:spcPts val="0"/>
              </a:spcBef>
              <a:buNone/>
              <a:defRPr b="0" i="0" sz="900" u="none" cap="none" strike="noStrike">
                <a:solidFill>
                  <a:srgbClr val="AAAAAA"/>
                </a:solidFill>
                <a:latin typeface="Calibri"/>
                <a:ea typeface="Calibri"/>
                <a:cs typeface="Calibri"/>
                <a:sym typeface="Calibri"/>
              </a:defRPr>
            </a:lvl3pPr>
            <a:lvl4pPr indent="0" lvl="3" marL="0" marR="0" rtl="0" algn="r">
              <a:spcBef>
                <a:spcPts val="0"/>
              </a:spcBef>
              <a:buNone/>
              <a:defRPr b="0" i="0" sz="900" u="none" cap="none" strike="noStrike">
                <a:solidFill>
                  <a:srgbClr val="AAAAAA"/>
                </a:solidFill>
                <a:latin typeface="Calibri"/>
                <a:ea typeface="Calibri"/>
                <a:cs typeface="Calibri"/>
                <a:sym typeface="Calibri"/>
              </a:defRPr>
            </a:lvl4pPr>
            <a:lvl5pPr indent="0" lvl="4" marL="0" marR="0" rtl="0" algn="r">
              <a:spcBef>
                <a:spcPts val="0"/>
              </a:spcBef>
              <a:buNone/>
              <a:defRPr b="0" i="0" sz="900" u="none" cap="none" strike="noStrike">
                <a:solidFill>
                  <a:srgbClr val="AAAAAA"/>
                </a:solidFill>
                <a:latin typeface="Calibri"/>
                <a:ea typeface="Calibri"/>
                <a:cs typeface="Calibri"/>
                <a:sym typeface="Calibri"/>
              </a:defRPr>
            </a:lvl5pPr>
            <a:lvl6pPr indent="0" lvl="5" marL="0" marR="0" rtl="0" algn="r">
              <a:spcBef>
                <a:spcPts val="0"/>
              </a:spcBef>
              <a:buNone/>
              <a:defRPr b="0" i="0" sz="900" u="none" cap="none" strike="noStrike">
                <a:solidFill>
                  <a:srgbClr val="AAAAAA"/>
                </a:solidFill>
                <a:latin typeface="Calibri"/>
                <a:ea typeface="Calibri"/>
                <a:cs typeface="Calibri"/>
                <a:sym typeface="Calibri"/>
              </a:defRPr>
            </a:lvl6pPr>
            <a:lvl7pPr indent="0" lvl="6" marL="0" marR="0" rtl="0" algn="r">
              <a:spcBef>
                <a:spcPts val="0"/>
              </a:spcBef>
              <a:buNone/>
              <a:defRPr b="0" i="0" sz="900" u="none" cap="none" strike="noStrike">
                <a:solidFill>
                  <a:srgbClr val="AAAAAA"/>
                </a:solidFill>
                <a:latin typeface="Calibri"/>
                <a:ea typeface="Calibri"/>
                <a:cs typeface="Calibri"/>
                <a:sym typeface="Calibri"/>
              </a:defRPr>
            </a:lvl7pPr>
            <a:lvl8pPr indent="0" lvl="7" marL="0" marR="0" rtl="0" algn="r">
              <a:spcBef>
                <a:spcPts val="0"/>
              </a:spcBef>
              <a:buNone/>
              <a:defRPr b="0" i="0" sz="900" u="none" cap="none" strike="noStrike">
                <a:solidFill>
                  <a:srgbClr val="AAAAAA"/>
                </a:solidFill>
                <a:latin typeface="Calibri"/>
                <a:ea typeface="Calibri"/>
                <a:cs typeface="Calibri"/>
                <a:sym typeface="Calibri"/>
              </a:defRPr>
            </a:lvl8pPr>
            <a:lvl9pPr indent="0" lvl="8" marL="0" marR="0" rtl="0" algn="r">
              <a:spcBef>
                <a:spcPts val="0"/>
              </a:spcBef>
              <a:buNone/>
              <a:defRPr b="0" i="0" sz="900" u="none" cap="none" strike="noStrike">
                <a:solidFill>
                  <a:srgbClr val="AAAAA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2700" u="none" cap="none" strike="noStrike">
              <a:solidFill>
                <a:schemeClr val="lt1"/>
              </a:solidFill>
              <a:latin typeface="Calibri"/>
              <a:ea typeface="Calibri"/>
              <a:cs typeface="Calibri"/>
              <a:sym typeface="Calibri"/>
            </a:endParaRPr>
          </a:p>
        </p:txBody>
      </p:sp>
      <p:sp>
        <p:nvSpPr>
          <p:cNvPr id="68" name="Google Shape;68;p15"/>
          <p:cNvSpPr txBox="1"/>
          <p:nvPr/>
        </p:nvSpPr>
        <p:spPr>
          <a:xfrm>
            <a:off x="750800" y="1890800"/>
            <a:ext cx="7820100" cy="13620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Clr>
                <a:schemeClr val="dk2"/>
              </a:buClr>
              <a:buSzPts val="1100"/>
              <a:buFont typeface="Arial"/>
              <a:buNone/>
            </a:pPr>
            <a:r>
              <a:rPr b="1" lang="en" sz="4300">
                <a:solidFill>
                  <a:schemeClr val="accent2"/>
                </a:solidFill>
                <a:latin typeface="Lato"/>
                <a:ea typeface="Lato"/>
                <a:cs typeface="Lato"/>
                <a:sym typeface="Lato"/>
              </a:rPr>
              <a:t>Final Milestone Presentation:</a:t>
            </a:r>
            <a:endParaRPr b="1" sz="4300">
              <a:solidFill>
                <a:schemeClr val="accent2"/>
              </a:solidFill>
              <a:latin typeface="Lato"/>
              <a:ea typeface="Lato"/>
              <a:cs typeface="Lato"/>
              <a:sym typeface="Lato"/>
            </a:endParaRPr>
          </a:p>
          <a:p>
            <a:pPr indent="0" lvl="0" marL="0" marR="0" rtl="0" algn="ctr">
              <a:spcBef>
                <a:spcPts val="0"/>
              </a:spcBef>
              <a:spcAft>
                <a:spcPts val="0"/>
              </a:spcAft>
              <a:buClr>
                <a:schemeClr val="dk2"/>
              </a:buClr>
              <a:buSzPts val="1100"/>
              <a:buFont typeface="Arial"/>
              <a:buNone/>
            </a:pPr>
            <a:r>
              <a:rPr b="1" lang="en" sz="4300">
                <a:solidFill>
                  <a:schemeClr val="accent2"/>
                </a:solidFill>
                <a:latin typeface="Lato"/>
                <a:ea typeface="Lato"/>
                <a:cs typeface="Lato"/>
                <a:sym typeface="Lato"/>
              </a:rPr>
              <a:t>Archway</a:t>
            </a:r>
            <a:endParaRPr b="1" sz="4300">
              <a:solidFill>
                <a:schemeClr val="accent2"/>
              </a:solidFill>
              <a:latin typeface="Lato"/>
              <a:ea typeface="Lato"/>
              <a:cs typeface="Lato"/>
              <a:sym typeface="Lato"/>
            </a:endParaRPr>
          </a:p>
          <a:p>
            <a:pPr indent="0" lvl="0" marL="0" marR="0" rtl="0" algn="ctr">
              <a:spcBef>
                <a:spcPts val="0"/>
              </a:spcBef>
              <a:spcAft>
                <a:spcPts val="0"/>
              </a:spcAft>
              <a:buClr>
                <a:schemeClr val="dk2"/>
              </a:buClr>
              <a:buSzPts val="1100"/>
              <a:buFont typeface="Arial"/>
              <a:buNone/>
            </a:pPr>
            <a:r>
              <a:t/>
            </a:r>
            <a:endParaRPr b="1" sz="4300">
              <a:solidFill>
                <a:schemeClr val="accent2"/>
              </a:solidFill>
              <a:latin typeface="Lato"/>
              <a:ea typeface="Lato"/>
              <a:cs typeface="Lato"/>
              <a:sym typeface="Lato"/>
            </a:endParaRPr>
          </a:p>
          <a:p>
            <a:pPr indent="0" lvl="0" marL="0" marR="0" rtl="0" algn="ctr">
              <a:spcBef>
                <a:spcPts val="0"/>
              </a:spcBef>
              <a:spcAft>
                <a:spcPts val="0"/>
              </a:spcAft>
              <a:buNone/>
            </a:pPr>
            <a:r>
              <a:t/>
            </a:r>
            <a:endParaRPr b="1" sz="4300">
              <a:solidFill>
                <a:schemeClr val="accent2"/>
              </a:solidFill>
              <a:latin typeface="Lato"/>
              <a:ea typeface="Lato"/>
              <a:cs typeface="Lato"/>
              <a:sym typeface="Lato"/>
            </a:endParaRPr>
          </a:p>
        </p:txBody>
      </p:sp>
      <p:grpSp>
        <p:nvGrpSpPr>
          <p:cNvPr id="69" name="Google Shape;69;p15"/>
          <p:cNvGrpSpPr/>
          <p:nvPr/>
        </p:nvGrpSpPr>
        <p:grpSpPr>
          <a:xfrm>
            <a:off x="0" y="314325"/>
            <a:ext cx="2725590" cy="419340"/>
            <a:chOff x="0" y="838200"/>
            <a:chExt cx="7266301" cy="1118240"/>
          </a:xfrm>
        </p:grpSpPr>
        <p:sp>
          <p:nvSpPr>
            <p:cNvPr id="70" name="Google Shape;70;p15"/>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1" name="Google Shape;71;p15"/>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72" name="Google Shape;72;p15"/>
          <p:cNvGrpSpPr/>
          <p:nvPr/>
        </p:nvGrpSpPr>
        <p:grpSpPr>
          <a:xfrm rot="10800000">
            <a:off x="6418410" y="4409835"/>
            <a:ext cx="2725590" cy="419340"/>
            <a:chOff x="0" y="838200"/>
            <a:chExt cx="7266301" cy="1118240"/>
          </a:xfrm>
        </p:grpSpPr>
        <p:sp>
          <p:nvSpPr>
            <p:cNvPr id="73" name="Google Shape;73;p15"/>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4" name="Google Shape;74;p15"/>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75" name="Google Shape;75;p15"/>
          <p:cNvPicPr preferRelativeResize="0"/>
          <p:nvPr/>
        </p:nvPicPr>
        <p:blipFill>
          <a:blip r:embed="rId3">
            <a:alphaModFix/>
          </a:blip>
          <a:stretch>
            <a:fillRect/>
          </a:stretch>
        </p:blipFill>
        <p:spPr>
          <a:xfrm>
            <a:off x="3958025" y="400800"/>
            <a:ext cx="1405654" cy="1490000"/>
          </a:xfrm>
          <a:prstGeom prst="rect">
            <a:avLst/>
          </a:prstGeom>
          <a:noFill/>
          <a:ln>
            <a:noFill/>
          </a:ln>
        </p:spPr>
      </p:pic>
      <p:sp>
        <p:nvSpPr>
          <p:cNvPr id="76" name="Google Shape;76;p15"/>
          <p:cNvSpPr txBox="1"/>
          <p:nvPr/>
        </p:nvSpPr>
        <p:spPr>
          <a:xfrm>
            <a:off x="2663600" y="3888400"/>
            <a:ext cx="3994500" cy="5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accent2"/>
                </a:solidFill>
                <a:latin typeface="Lato"/>
                <a:ea typeface="Lato"/>
                <a:cs typeface="Lato"/>
                <a:sym typeface="Lato"/>
              </a:rPr>
              <a:t>CSI 43C9</a:t>
            </a:r>
            <a:endParaRPr>
              <a:solidFill>
                <a:schemeClr val="accent2"/>
              </a:solidFill>
              <a:latin typeface="Lato"/>
              <a:ea typeface="Lato"/>
              <a:cs typeface="Lato"/>
              <a:sym typeface="Lato"/>
            </a:endParaRPr>
          </a:p>
          <a:p>
            <a:pPr indent="0" lvl="0" marL="0" rtl="0" algn="ctr">
              <a:spcBef>
                <a:spcPts val="0"/>
              </a:spcBef>
              <a:spcAft>
                <a:spcPts val="0"/>
              </a:spcAft>
              <a:buNone/>
            </a:pPr>
            <a:r>
              <a:rPr lang="en">
                <a:solidFill>
                  <a:schemeClr val="accent2"/>
                </a:solidFill>
                <a:latin typeface="Lato"/>
                <a:ea typeface="Lato"/>
                <a:cs typeface="Lato"/>
                <a:sym typeface="Lato"/>
              </a:rPr>
              <a:t>Pariveda 3, Section 2 Group 3</a:t>
            </a:r>
            <a:endParaRPr>
              <a:solidFill>
                <a:schemeClr val="accent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4"/>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2" name="Google Shape;192;p24"/>
          <p:cNvSpPr/>
          <p:nvPr/>
        </p:nvSpPr>
        <p:spPr>
          <a:xfrm>
            <a:off x="759525" y="1476000"/>
            <a:ext cx="3183600" cy="28461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1300">
                <a:solidFill>
                  <a:schemeClr val="accent2"/>
                </a:solidFill>
                <a:latin typeface="Lato"/>
                <a:ea typeface="Lato"/>
                <a:cs typeface="Lato"/>
                <a:sym typeface="Lato"/>
              </a:rPr>
              <a:t>Functional</a:t>
            </a:r>
            <a:endParaRPr b="1" sz="1300">
              <a:solidFill>
                <a:schemeClr val="accent2"/>
              </a:solidFill>
              <a:latin typeface="Lato"/>
              <a:ea typeface="Lato"/>
              <a:cs typeface="Lato"/>
              <a:sym typeface="Lato"/>
            </a:endParaRPr>
          </a:p>
          <a:p>
            <a:pPr indent="-139700" lvl="0" marL="127000" marR="0" rtl="0" algn="l">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Configurable theming</a:t>
            </a:r>
            <a:endParaRPr sz="1200">
              <a:solidFill>
                <a:schemeClr val="accent2"/>
              </a:solidFill>
              <a:latin typeface="Lato"/>
              <a:ea typeface="Lato"/>
              <a:cs typeface="Lato"/>
              <a:sym typeface="Lato"/>
            </a:endParaRPr>
          </a:p>
          <a:p>
            <a:pPr indent="-139700" lvl="0" marL="127000" marR="0" rtl="0" algn="l">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Dynamic navbar and footer</a:t>
            </a:r>
            <a:endParaRPr sz="1200">
              <a:solidFill>
                <a:schemeClr val="accent2"/>
              </a:solidFill>
              <a:latin typeface="Lato"/>
              <a:ea typeface="Lato"/>
              <a:cs typeface="Lato"/>
              <a:sym typeface="Lato"/>
            </a:endParaRPr>
          </a:p>
          <a:p>
            <a:pPr indent="-139700" lvl="0" marL="127000" marR="0" rtl="0" algn="l">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In-app markdown editor support (with embedded images and HTML support)</a:t>
            </a:r>
            <a:endParaRPr sz="1200">
              <a:solidFill>
                <a:schemeClr val="accent2"/>
              </a:solidFill>
              <a:latin typeface="Lato"/>
              <a:ea typeface="Lato"/>
              <a:cs typeface="Lato"/>
              <a:sym typeface="Lato"/>
            </a:endParaRPr>
          </a:p>
          <a:p>
            <a:pPr indent="-139700" lvl="0" marL="127000" marR="0" rtl="0" algn="l">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Features catered towards user-personas</a:t>
            </a:r>
            <a:endParaRPr sz="1200">
              <a:solidFill>
                <a:schemeClr val="accent2"/>
              </a:solidFill>
              <a:latin typeface="Lato"/>
              <a:ea typeface="Lato"/>
              <a:cs typeface="Lato"/>
              <a:sym typeface="Lato"/>
            </a:endParaRPr>
          </a:p>
          <a:p>
            <a:pPr indent="-139700" lvl="0" marL="127000" marR="0" rtl="0" algn="l">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Email confirmation authentication system</a:t>
            </a:r>
            <a:endParaRPr sz="1200">
              <a:solidFill>
                <a:schemeClr val="accent2"/>
              </a:solidFill>
              <a:latin typeface="Lato"/>
              <a:ea typeface="Lato"/>
              <a:cs typeface="Lato"/>
              <a:sym typeface="Lato"/>
            </a:endParaRPr>
          </a:p>
          <a:p>
            <a:pPr indent="-139700" lvl="0" marL="127000" marR="0" rtl="0" algn="l">
              <a:spcBef>
                <a:spcPts val="1000"/>
              </a:spcBef>
              <a:spcAft>
                <a:spcPts val="0"/>
              </a:spcAft>
              <a:buClr>
                <a:schemeClr val="accent2"/>
              </a:buClr>
              <a:buSzPts val="1200"/>
              <a:buFont typeface="Arial"/>
              <a:buChar char="•"/>
            </a:pPr>
            <a:r>
              <a:rPr lang="en" sz="1200">
                <a:solidFill>
                  <a:schemeClr val="accent2"/>
                </a:solidFill>
                <a:latin typeface="Lato"/>
                <a:ea typeface="Lato"/>
                <a:cs typeface="Lato"/>
                <a:sym typeface="Lato"/>
              </a:rPr>
              <a:t>Admin panel UI</a:t>
            </a:r>
            <a:endParaRPr sz="1200">
              <a:solidFill>
                <a:schemeClr val="accent2"/>
              </a:solidFill>
              <a:latin typeface="Lato"/>
              <a:ea typeface="Lato"/>
              <a:cs typeface="Lato"/>
              <a:sym typeface="Lato"/>
            </a:endParaRPr>
          </a:p>
          <a:p>
            <a:pPr indent="-139700" lvl="0" marL="127000" marR="0" rtl="0" algn="l">
              <a:spcBef>
                <a:spcPts val="1000"/>
              </a:spcBef>
              <a:spcAft>
                <a:spcPts val="1000"/>
              </a:spcAft>
              <a:buClr>
                <a:schemeClr val="accent2"/>
              </a:buClr>
              <a:buSzPts val="1200"/>
              <a:buFont typeface="Arial"/>
              <a:buChar char="•"/>
            </a:pPr>
            <a:r>
              <a:rPr lang="en" sz="1200">
                <a:solidFill>
                  <a:schemeClr val="accent2"/>
                </a:solidFill>
                <a:latin typeface="Lato"/>
                <a:ea typeface="Lato"/>
                <a:cs typeface="Lato"/>
                <a:sym typeface="Lato"/>
              </a:rPr>
              <a:t>Role Based Access Control (RBAC)</a:t>
            </a:r>
            <a:endParaRPr sz="600"/>
          </a:p>
        </p:txBody>
      </p:sp>
      <p:sp>
        <p:nvSpPr>
          <p:cNvPr id="193" name="Google Shape;193;p24"/>
          <p:cNvSpPr txBox="1"/>
          <p:nvPr/>
        </p:nvSpPr>
        <p:spPr>
          <a:xfrm>
            <a:off x="759520" y="898601"/>
            <a:ext cx="2959500" cy="3810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2300">
                <a:solidFill>
                  <a:schemeClr val="accent2"/>
                </a:solidFill>
                <a:latin typeface="Lato"/>
                <a:ea typeface="Lato"/>
                <a:cs typeface="Lato"/>
                <a:sym typeface="Lato"/>
              </a:rPr>
              <a:t>KEY FEATURES</a:t>
            </a:r>
            <a:endParaRPr b="1" sz="2300">
              <a:solidFill>
                <a:schemeClr val="accent2"/>
              </a:solidFill>
              <a:latin typeface="Lato"/>
              <a:ea typeface="Lato"/>
              <a:cs typeface="Lato"/>
              <a:sym typeface="Lato"/>
            </a:endParaRPr>
          </a:p>
        </p:txBody>
      </p:sp>
      <p:grpSp>
        <p:nvGrpSpPr>
          <p:cNvPr id="194" name="Google Shape;194;p24"/>
          <p:cNvGrpSpPr/>
          <p:nvPr/>
        </p:nvGrpSpPr>
        <p:grpSpPr>
          <a:xfrm>
            <a:off x="0" y="314325"/>
            <a:ext cx="2725590" cy="419340"/>
            <a:chOff x="0" y="838200"/>
            <a:chExt cx="7266301" cy="1118240"/>
          </a:xfrm>
        </p:grpSpPr>
        <p:sp>
          <p:nvSpPr>
            <p:cNvPr id="195" name="Google Shape;195;p24"/>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6" name="Google Shape;196;p24"/>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97" name="Google Shape;197;p24"/>
          <p:cNvGrpSpPr/>
          <p:nvPr/>
        </p:nvGrpSpPr>
        <p:grpSpPr>
          <a:xfrm rot="10800000">
            <a:off x="6418410" y="4409835"/>
            <a:ext cx="2725590" cy="419340"/>
            <a:chOff x="0" y="838200"/>
            <a:chExt cx="7266301" cy="1118240"/>
          </a:xfrm>
        </p:grpSpPr>
        <p:sp>
          <p:nvSpPr>
            <p:cNvPr id="198" name="Google Shape;198;p24"/>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9" name="Google Shape;199;p24"/>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00" name="Google Shape;200;p24"/>
          <p:cNvPicPr preferRelativeResize="0"/>
          <p:nvPr/>
        </p:nvPicPr>
        <p:blipFill>
          <a:blip r:embed="rId3">
            <a:alphaModFix/>
          </a:blip>
          <a:stretch>
            <a:fillRect/>
          </a:stretch>
        </p:blipFill>
        <p:spPr>
          <a:xfrm>
            <a:off x="4267200" y="-12"/>
            <a:ext cx="4876800" cy="2028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5"/>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2700" u="none" cap="none" strike="noStrike">
              <a:solidFill>
                <a:schemeClr val="lt1"/>
              </a:solidFill>
              <a:latin typeface="Calibri"/>
              <a:ea typeface="Calibri"/>
              <a:cs typeface="Calibri"/>
              <a:sym typeface="Calibri"/>
            </a:endParaRPr>
          </a:p>
        </p:txBody>
      </p:sp>
      <p:sp>
        <p:nvSpPr>
          <p:cNvPr id="207" name="Google Shape;207;p25"/>
          <p:cNvSpPr txBox="1"/>
          <p:nvPr/>
        </p:nvSpPr>
        <p:spPr>
          <a:xfrm>
            <a:off x="750800" y="1890800"/>
            <a:ext cx="7820100" cy="13620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4300">
                <a:solidFill>
                  <a:schemeClr val="accent2"/>
                </a:solidFill>
                <a:latin typeface="Lato"/>
                <a:ea typeface="Lato"/>
                <a:cs typeface="Lato"/>
                <a:sym typeface="Lato"/>
              </a:rPr>
              <a:t>TECHNICAL SOLUTION</a:t>
            </a:r>
            <a:endParaRPr b="1" sz="4300">
              <a:solidFill>
                <a:schemeClr val="accent2"/>
              </a:solidFill>
              <a:latin typeface="Lato"/>
              <a:ea typeface="Lato"/>
              <a:cs typeface="Lato"/>
              <a:sym typeface="Lato"/>
            </a:endParaRPr>
          </a:p>
        </p:txBody>
      </p:sp>
      <p:grpSp>
        <p:nvGrpSpPr>
          <p:cNvPr id="208" name="Google Shape;208;p25"/>
          <p:cNvGrpSpPr/>
          <p:nvPr/>
        </p:nvGrpSpPr>
        <p:grpSpPr>
          <a:xfrm>
            <a:off x="0" y="314325"/>
            <a:ext cx="2725590" cy="419340"/>
            <a:chOff x="0" y="838200"/>
            <a:chExt cx="7266301" cy="1118240"/>
          </a:xfrm>
        </p:grpSpPr>
        <p:sp>
          <p:nvSpPr>
            <p:cNvPr id="209" name="Google Shape;209;p25"/>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0" name="Google Shape;210;p25"/>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211" name="Google Shape;211;p25"/>
          <p:cNvGrpSpPr/>
          <p:nvPr/>
        </p:nvGrpSpPr>
        <p:grpSpPr>
          <a:xfrm rot="10800000">
            <a:off x="6418410" y="4409835"/>
            <a:ext cx="2725590" cy="419340"/>
            <a:chOff x="0" y="838200"/>
            <a:chExt cx="7266301" cy="1118240"/>
          </a:xfrm>
        </p:grpSpPr>
        <p:sp>
          <p:nvSpPr>
            <p:cNvPr id="212" name="Google Shape;212;p25"/>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3" name="Google Shape;213;p25"/>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17" name="Shape 217"/>
        <p:cNvGrpSpPr/>
        <p:nvPr/>
      </p:nvGrpSpPr>
      <p:grpSpPr>
        <a:xfrm>
          <a:off x="0" y="0"/>
          <a:ext cx="0" cy="0"/>
          <a:chOff x="0" y="0"/>
          <a:chExt cx="0" cy="0"/>
        </a:xfrm>
      </p:grpSpPr>
      <p:sp>
        <p:nvSpPr>
          <p:cNvPr id="218" name="Google Shape;218;p26"/>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2700" u="none" cap="none" strike="noStrike">
              <a:solidFill>
                <a:schemeClr val="lt1"/>
              </a:solidFill>
              <a:latin typeface="Calibri"/>
              <a:ea typeface="Calibri"/>
              <a:cs typeface="Calibri"/>
              <a:sym typeface="Calibri"/>
            </a:endParaRPr>
          </a:p>
        </p:txBody>
      </p:sp>
      <p:grpSp>
        <p:nvGrpSpPr>
          <p:cNvPr id="219" name="Google Shape;219;p26"/>
          <p:cNvGrpSpPr/>
          <p:nvPr/>
        </p:nvGrpSpPr>
        <p:grpSpPr>
          <a:xfrm rot="10800000">
            <a:off x="6418410" y="4409835"/>
            <a:ext cx="2725590" cy="419340"/>
            <a:chOff x="0" y="838200"/>
            <a:chExt cx="7266301" cy="1118240"/>
          </a:xfrm>
        </p:grpSpPr>
        <p:sp>
          <p:nvSpPr>
            <p:cNvPr id="220" name="Google Shape;220;p26"/>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1" name="Google Shape;221;p26"/>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22" name="Google Shape;222;p26"/>
          <p:cNvSpPr txBox="1"/>
          <p:nvPr/>
        </p:nvSpPr>
        <p:spPr>
          <a:xfrm>
            <a:off x="242425" y="3893250"/>
            <a:ext cx="2874000" cy="11427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3600">
                <a:solidFill>
                  <a:schemeClr val="accent2"/>
                </a:solidFill>
                <a:latin typeface="Lato"/>
                <a:ea typeface="Lato"/>
                <a:cs typeface="Lato"/>
                <a:sym typeface="Lato"/>
              </a:rPr>
              <a:t>Technical</a:t>
            </a:r>
            <a:endParaRPr b="1" sz="3600">
              <a:solidFill>
                <a:schemeClr val="accent2"/>
              </a:solidFill>
              <a:latin typeface="Lato"/>
              <a:ea typeface="Lato"/>
              <a:cs typeface="Lato"/>
              <a:sym typeface="Lato"/>
            </a:endParaRPr>
          </a:p>
          <a:p>
            <a:pPr indent="0" lvl="0" marL="0" marR="0" rtl="0" algn="l">
              <a:spcBef>
                <a:spcPts val="0"/>
              </a:spcBef>
              <a:spcAft>
                <a:spcPts val="0"/>
              </a:spcAft>
              <a:buNone/>
            </a:pPr>
            <a:r>
              <a:rPr b="1" lang="en" sz="3600">
                <a:solidFill>
                  <a:schemeClr val="accent2"/>
                </a:solidFill>
                <a:latin typeface="Lato"/>
                <a:ea typeface="Lato"/>
                <a:cs typeface="Lato"/>
                <a:sym typeface="Lato"/>
              </a:rPr>
              <a:t>Architecture</a:t>
            </a:r>
            <a:endParaRPr b="1" sz="3600">
              <a:solidFill>
                <a:schemeClr val="accent2"/>
              </a:solidFill>
              <a:latin typeface="Lato"/>
              <a:ea typeface="Lato"/>
              <a:cs typeface="Lato"/>
              <a:sym typeface="Lato"/>
            </a:endParaRPr>
          </a:p>
        </p:txBody>
      </p:sp>
      <p:pic>
        <p:nvPicPr>
          <p:cNvPr id="223" name="Google Shape;223;p26"/>
          <p:cNvPicPr preferRelativeResize="0"/>
          <p:nvPr/>
        </p:nvPicPr>
        <p:blipFill>
          <a:blip r:embed="rId3">
            <a:alphaModFix/>
          </a:blip>
          <a:stretch>
            <a:fillRect/>
          </a:stretch>
        </p:blipFill>
        <p:spPr>
          <a:xfrm>
            <a:off x="1232337" y="247075"/>
            <a:ext cx="6679324" cy="4526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7"/>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pic>
        <p:nvPicPr>
          <p:cNvPr id="230" name="Google Shape;230;p27"/>
          <p:cNvPicPr preferRelativeResize="0"/>
          <p:nvPr/>
        </p:nvPicPr>
        <p:blipFill>
          <a:blip r:embed="rId3">
            <a:alphaModFix/>
          </a:blip>
          <a:stretch>
            <a:fillRect/>
          </a:stretch>
        </p:blipFill>
        <p:spPr>
          <a:xfrm>
            <a:off x="2886275" y="1624275"/>
            <a:ext cx="6257727" cy="3519226"/>
          </a:xfrm>
          <a:prstGeom prst="rect">
            <a:avLst/>
          </a:prstGeom>
          <a:noFill/>
          <a:ln>
            <a:noFill/>
          </a:ln>
        </p:spPr>
      </p:pic>
      <p:grpSp>
        <p:nvGrpSpPr>
          <p:cNvPr id="231" name="Google Shape;231;p27"/>
          <p:cNvGrpSpPr/>
          <p:nvPr/>
        </p:nvGrpSpPr>
        <p:grpSpPr>
          <a:xfrm>
            <a:off x="0" y="0"/>
            <a:ext cx="8005400" cy="5143500"/>
            <a:chOff x="0" y="0"/>
            <a:chExt cx="21342042" cy="13716000"/>
          </a:xfrm>
        </p:grpSpPr>
        <p:sp>
          <p:nvSpPr>
            <p:cNvPr id="232" name="Google Shape;232;p27"/>
            <p:cNvSpPr/>
            <p:nvPr/>
          </p:nvSpPr>
          <p:spPr>
            <a:xfrm rot="5400000">
              <a:off x="7611042" y="-15000"/>
              <a:ext cx="13716000" cy="13746000"/>
            </a:xfrm>
            <a:prstGeom prst="rtTriangle">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 name="Google Shape;233;p27"/>
            <p:cNvSpPr/>
            <p:nvPr/>
          </p:nvSpPr>
          <p:spPr>
            <a:xfrm>
              <a:off x="0" y="0"/>
              <a:ext cx="7626000" cy="137160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34" name="Google Shape;234;p27"/>
          <p:cNvGrpSpPr/>
          <p:nvPr/>
        </p:nvGrpSpPr>
        <p:grpSpPr>
          <a:xfrm>
            <a:off x="676472" y="1014744"/>
            <a:ext cx="4378199" cy="2656802"/>
            <a:chOff x="1803443" y="2346088"/>
            <a:chExt cx="11672086" cy="7084807"/>
          </a:xfrm>
        </p:grpSpPr>
        <p:grpSp>
          <p:nvGrpSpPr>
            <p:cNvPr id="235" name="Google Shape;235;p27"/>
            <p:cNvGrpSpPr/>
            <p:nvPr/>
          </p:nvGrpSpPr>
          <p:grpSpPr>
            <a:xfrm>
              <a:off x="1803443" y="4285104"/>
              <a:ext cx="11672086" cy="5145791"/>
              <a:chOff x="10867034" y="6211603"/>
              <a:chExt cx="20341732" cy="5145791"/>
            </a:xfrm>
          </p:grpSpPr>
          <p:sp>
            <p:nvSpPr>
              <p:cNvPr id="236" name="Google Shape;236;p27"/>
              <p:cNvSpPr txBox="1"/>
              <p:nvPr/>
            </p:nvSpPr>
            <p:spPr>
              <a:xfrm>
                <a:off x="10976467" y="6211603"/>
                <a:ext cx="20232300" cy="37857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SzPts val="1100"/>
                  <a:buNone/>
                </a:pPr>
                <a:r>
                  <a:rPr b="1" lang="en" sz="4500">
                    <a:solidFill>
                      <a:schemeClr val="accent3"/>
                    </a:solidFill>
                    <a:latin typeface="Lato"/>
                    <a:ea typeface="Lato"/>
                    <a:cs typeface="Lato"/>
                    <a:sym typeface="Lato"/>
                  </a:rPr>
                  <a:t>DEMO</a:t>
                </a:r>
                <a:endParaRPr b="1" sz="4500">
                  <a:solidFill>
                    <a:schemeClr val="accent3"/>
                  </a:solidFill>
                  <a:latin typeface="Lato"/>
                  <a:ea typeface="Lato"/>
                  <a:cs typeface="Lato"/>
                  <a:sym typeface="Lato"/>
                </a:endParaRPr>
              </a:p>
            </p:txBody>
          </p:sp>
          <p:sp>
            <p:nvSpPr>
              <p:cNvPr id="237" name="Google Shape;237;p27"/>
              <p:cNvSpPr txBox="1"/>
              <p:nvPr/>
            </p:nvSpPr>
            <p:spPr>
              <a:xfrm>
                <a:off x="10867034" y="10034994"/>
                <a:ext cx="14012700" cy="1322400"/>
              </a:xfrm>
              <a:prstGeom prst="rect">
                <a:avLst/>
              </a:prstGeom>
              <a:noFill/>
              <a:ln>
                <a:noFill/>
              </a:ln>
            </p:spPr>
            <p:txBody>
              <a:bodyPr anchorCtr="0" anchor="t" bIns="40775" lIns="81550" spcFirstLastPara="1" rIns="81550" wrap="square" tIns="40775">
                <a:noAutofit/>
              </a:bodyPr>
              <a:lstStyle/>
              <a:p>
                <a:pPr indent="0" lvl="0" marL="0" marR="0" rtl="0" algn="l">
                  <a:lnSpc>
                    <a:spcPct val="107475"/>
                  </a:lnSpc>
                  <a:spcBef>
                    <a:spcPts val="0"/>
                  </a:spcBef>
                  <a:spcAft>
                    <a:spcPts val="0"/>
                  </a:spcAft>
                  <a:buClr>
                    <a:schemeClr val="lt1"/>
                  </a:buClr>
                  <a:buSzPts val="1500"/>
                  <a:buFont typeface="Arial"/>
                  <a:buNone/>
                </a:pPr>
                <a:r>
                  <a:t/>
                </a:r>
                <a:endParaRPr sz="1500">
                  <a:solidFill>
                    <a:schemeClr val="lt1"/>
                  </a:solidFill>
                  <a:latin typeface="Lato"/>
                  <a:ea typeface="Lato"/>
                  <a:cs typeface="Lato"/>
                  <a:sym typeface="Lato"/>
                </a:endParaRPr>
              </a:p>
            </p:txBody>
          </p:sp>
        </p:grpSp>
        <p:sp>
          <p:nvSpPr>
            <p:cNvPr id="238" name="Google Shape;238;p27"/>
            <p:cNvSpPr txBox="1"/>
            <p:nvPr/>
          </p:nvSpPr>
          <p:spPr>
            <a:xfrm>
              <a:off x="1803849" y="2346088"/>
              <a:ext cx="1545300" cy="19389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4500">
                  <a:solidFill>
                    <a:schemeClr val="lt1"/>
                  </a:solidFill>
                  <a:latin typeface="Lato"/>
                  <a:ea typeface="Lato"/>
                  <a:cs typeface="Lato"/>
                  <a:sym typeface="Lato"/>
                </a:rPr>
                <a:t>3</a:t>
              </a:r>
              <a:endParaRPr b="1" sz="4500">
                <a:solidFill>
                  <a:schemeClr val="lt1"/>
                </a:solidFill>
                <a:latin typeface="Lato"/>
                <a:ea typeface="Lato"/>
                <a:cs typeface="Lato"/>
                <a:sym typeface="La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8"/>
          <p:cNvSpPr/>
          <p:nvPr/>
        </p:nvSpPr>
        <p:spPr>
          <a:xfrm>
            <a:off x="0" y="0"/>
            <a:ext cx="9144000" cy="51435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2700">
              <a:solidFill>
                <a:schemeClr val="lt1"/>
              </a:solidFill>
              <a:latin typeface="Calibri"/>
              <a:ea typeface="Calibri"/>
              <a:cs typeface="Calibri"/>
              <a:sym typeface="Calibri"/>
            </a:endParaRPr>
          </a:p>
        </p:txBody>
      </p:sp>
      <p:grpSp>
        <p:nvGrpSpPr>
          <p:cNvPr id="245" name="Google Shape;245;p28"/>
          <p:cNvGrpSpPr/>
          <p:nvPr/>
        </p:nvGrpSpPr>
        <p:grpSpPr>
          <a:xfrm>
            <a:off x="732427" y="2048072"/>
            <a:ext cx="6290284" cy="2400611"/>
            <a:chOff x="835025" y="4811286"/>
            <a:chExt cx="16769620" cy="6401628"/>
          </a:xfrm>
        </p:grpSpPr>
        <p:sp>
          <p:nvSpPr>
            <p:cNvPr id="246" name="Google Shape;246;p28"/>
            <p:cNvSpPr txBox="1"/>
            <p:nvPr/>
          </p:nvSpPr>
          <p:spPr>
            <a:xfrm>
              <a:off x="835025" y="4811286"/>
              <a:ext cx="8120100" cy="40935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b="1" sz="4900">
                <a:solidFill>
                  <a:schemeClr val="lt1"/>
                </a:solidFill>
                <a:latin typeface="Lato"/>
                <a:ea typeface="Lato"/>
                <a:cs typeface="Lato"/>
                <a:sym typeface="Lato"/>
              </a:endParaRPr>
            </a:p>
          </p:txBody>
        </p:sp>
        <p:sp>
          <p:nvSpPr>
            <p:cNvPr id="247" name="Google Shape;247;p28"/>
            <p:cNvSpPr txBox="1"/>
            <p:nvPr/>
          </p:nvSpPr>
          <p:spPr>
            <a:xfrm>
              <a:off x="855345" y="8904714"/>
              <a:ext cx="16749300" cy="23082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5400">
                <a:solidFill>
                  <a:schemeClr val="lt1"/>
                </a:solidFill>
                <a:latin typeface="Lato"/>
                <a:ea typeface="Lato"/>
                <a:cs typeface="Lato"/>
                <a:sym typeface="La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9"/>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pic>
        <p:nvPicPr>
          <p:cNvPr id="254" name="Google Shape;254;p29"/>
          <p:cNvPicPr preferRelativeResize="0"/>
          <p:nvPr/>
        </p:nvPicPr>
        <p:blipFill>
          <a:blip r:embed="rId3">
            <a:alphaModFix/>
          </a:blip>
          <a:stretch>
            <a:fillRect/>
          </a:stretch>
        </p:blipFill>
        <p:spPr>
          <a:xfrm>
            <a:off x="2886275" y="1624275"/>
            <a:ext cx="6257727" cy="3519226"/>
          </a:xfrm>
          <a:prstGeom prst="rect">
            <a:avLst/>
          </a:prstGeom>
          <a:noFill/>
          <a:ln>
            <a:noFill/>
          </a:ln>
        </p:spPr>
      </p:pic>
      <p:grpSp>
        <p:nvGrpSpPr>
          <p:cNvPr id="255" name="Google Shape;255;p29"/>
          <p:cNvGrpSpPr/>
          <p:nvPr/>
        </p:nvGrpSpPr>
        <p:grpSpPr>
          <a:xfrm>
            <a:off x="0" y="0"/>
            <a:ext cx="8005400" cy="5143500"/>
            <a:chOff x="0" y="0"/>
            <a:chExt cx="21342042" cy="13716000"/>
          </a:xfrm>
        </p:grpSpPr>
        <p:sp>
          <p:nvSpPr>
            <p:cNvPr id="256" name="Google Shape;256;p29"/>
            <p:cNvSpPr/>
            <p:nvPr/>
          </p:nvSpPr>
          <p:spPr>
            <a:xfrm rot="5400000">
              <a:off x="7611042" y="-15000"/>
              <a:ext cx="13716000" cy="13746000"/>
            </a:xfrm>
            <a:prstGeom prst="rtTriangle">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7" name="Google Shape;257;p29"/>
            <p:cNvSpPr/>
            <p:nvPr/>
          </p:nvSpPr>
          <p:spPr>
            <a:xfrm>
              <a:off x="0" y="0"/>
              <a:ext cx="7626000" cy="137160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58" name="Google Shape;258;p29"/>
          <p:cNvGrpSpPr/>
          <p:nvPr/>
        </p:nvGrpSpPr>
        <p:grpSpPr>
          <a:xfrm>
            <a:off x="676472" y="1014744"/>
            <a:ext cx="4378199" cy="2656802"/>
            <a:chOff x="1803443" y="2346088"/>
            <a:chExt cx="11672086" cy="7084807"/>
          </a:xfrm>
        </p:grpSpPr>
        <p:grpSp>
          <p:nvGrpSpPr>
            <p:cNvPr id="259" name="Google Shape;259;p29"/>
            <p:cNvGrpSpPr/>
            <p:nvPr/>
          </p:nvGrpSpPr>
          <p:grpSpPr>
            <a:xfrm>
              <a:off x="1803443" y="4285104"/>
              <a:ext cx="11672086" cy="5145791"/>
              <a:chOff x="10867034" y="6211603"/>
              <a:chExt cx="20341732" cy="5145791"/>
            </a:xfrm>
          </p:grpSpPr>
          <p:sp>
            <p:nvSpPr>
              <p:cNvPr id="260" name="Google Shape;260;p29"/>
              <p:cNvSpPr txBox="1"/>
              <p:nvPr/>
            </p:nvSpPr>
            <p:spPr>
              <a:xfrm>
                <a:off x="10976467" y="6211603"/>
                <a:ext cx="20232300" cy="37857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SzPts val="1100"/>
                  <a:buNone/>
                </a:pPr>
                <a:r>
                  <a:rPr b="1" lang="en" sz="4500">
                    <a:solidFill>
                      <a:schemeClr val="accent3"/>
                    </a:solidFill>
                    <a:latin typeface="Lato"/>
                    <a:ea typeface="Lato"/>
                    <a:cs typeface="Lato"/>
                    <a:sym typeface="Lato"/>
                  </a:rPr>
                  <a:t>WHAT’S NEXT?</a:t>
                </a:r>
                <a:endParaRPr b="1" sz="4500">
                  <a:solidFill>
                    <a:schemeClr val="accent3"/>
                  </a:solidFill>
                  <a:latin typeface="Lato"/>
                  <a:ea typeface="Lato"/>
                  <a:cs typeface="Lato"/>
                  <a:sym typeface="Lato"/>
                </a:endParaRPr>
              </a:p>
            </p:txBody>
          </p:sp>
          <p:sp>
            <p:nvSpPr>
              <p:cNvPr id="261" name="Google Shape;261;p29"/>
              <p:cNvSpPr txBox="1"/>
              <p:nvPr/>
            </p:nvSpPr>
            <p:spPr>
              <a:xfrm>
                <a:off x="10867034" y="10034994"/>
                <a:ext cx="14012700" cy="1322400"/>
              </a:xfrm>
              <a:prstGeom prst="rect">
                <a:avLst/>
              </a:prstGeom>
              <a:noFill/>
              <a:ln>
                <a:noFill/>
              </a:ln>
            </p:spPr>
            <p:txBody>
              <a:bodyPr anchorCtr="0" anchor="t" bIns="40775" lIns="81550" spcFirstLastPara="1" rIns="81550" wrap="square" tIns="40775">
                <a:noAutofit/>
              </a:bodyPr>
              <a:lstStyle/>
              <a:p>
                <a:pPr indent="0" lvl="0" marL="0" marR="0" rtl="0" algn="l">
                  <a:lnSpc>
                    <a:spcPct val="107475"/>
                  </a:lnSpc>
                  <a:spcBef>
                    <a:spcPts val="0"/>
                  </a:spcBef>
                  <a:spcAft>
                    <a:spcPts val="0"/>
                  </a:spcAft>
                  <a:buClr>
                    <a:schemeClr val="lt1"/>
                  </a:buClr>
                  <a:buSzPts val="1500"/>
                  <a:buFont typeface="Arial"/>
                  <a:buNone/>
                </a:pPr>
                <a:r>
                  <a:t/>
                </a:r>
                <a:endParaRPr sz="1500">
                  <a:solidFill>
                    <a:schemeClr val="lt1"/>
                  </a:solidFill>
                  <a:latin typeface="Lato"/>
                  <a:ea typeface="Lato"/>
                  <a:cs typeface="Lato"/>
                  <a:sym typeface="Lato"/>
                </a:endParaRPr>
              </a:p>
            </p:txBody>
          </p:sp>
        </p:grpSp>
        <p:sp>
          <p:nvSpPr>
            <p:cNvPr id="262" name="Google Shape;262;p29"/>
            <p:cNvSpPr txBox="1"/>
            <p:nvPr/>
          </p:nvSpPr>
          <p:spPr>
            <a:xfrm>
              <a:off x="1803849" y="2346088"/>
              <a:ext cx="1545300" cy="19389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4500">
                  <a:solidFill>
                    <a:schemeClr val="lt1"/>
                  </a:solidFill>
                  <a:latin typeface="Lato"/>
                  <a:ea typeface="Lato"/>
                  <a:cs typeface="Lato"/>
                  <a:sym typeface="Lato"/>
                </a:rPr>
                <a:t>4</a:t>
              </a:r>
              <a:endParaRPr b="1" sz="4500">
                <a:solidFill>
                  <a:schemeClr val="lt1"/>
                </a:solidFill>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0"/>
          <p:cNvSpPr/>
          <p:nvPr/>
        </p:nvSpPr>
        <p:spPr>
          <a:xfrm>
            <a:off x="0" y="0"/>
            <a:ext cx="9144000" cy="51435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9" name="Google Shape;269;p30"/>
          <p:cNvSpPr txBox="1"/>
          <p:nvPr>
            <p:ph idx="4294967295" type="title"/>
          </p:nvPr>
        </p:nvSpPr>
        <p:spPr>
          <a:xfrm>
            <a:off x="2614800" y="51100"/>
            <a:ext cx="3914400" cy="861000"/>
          </a:xfrm>
          <a:prstGeom prst="rect">
            <a:avLst/>
          </a:prstGeom>
        </p:spPr>
        <p:txBody>
          <a:bodyPr anchorCtr="0" anchor="ctr" bIns="17150" lIns="34300" spcFirstLastPara="1" rIns="34300" wrap="square" tIns="17150">
            <a:noAutofit/>
          </a:bodyPr>
          <a:lstStyle/>
          <a:p>
            <a:pPr indent="0" lvl="0" marL="0" rtl="0" algn="l">
              <a:spcBef>
                <a:spcPts val="0"/>
              </a:spcBef>
              <a:spcAft>
                <a:spcPts val="0"/>
              </a:spcAft>
              <a:buNone/>
            </a:pPr>
            <a:r>
              <a:rPr lang="en" sz="4800">
                <a:solidFill>
                  <a:srgbClr val="FFFFFF"/>
                </a:solidFill>
              </a:rPr>
              <a:t>Looking Back</a:t>
            </a:r>
            <a:endParaRPr sz="4800">
              <a:solidFill>
                <a:srgbClr val="FFFFFF"/>
              </a:solidFill>
            </a:endParaRPr>
          </a:p>
        </p:txBody>
      </p:sp>
      <p:sp>
        <p:nvSpPr>
          <p:cNvPr id="270" name="Google Shape;270;p30"/>
          <p:cNvSpPr/>
          <p:nvPr/>
        </p:nvSpPr>
        <p:spPr>
          <a:xfrm>
            <a:off x="623575" y="2619925"/>
            <a:ext cx="814200" cy="3267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Sprint 0</a:t>
            </a:r>
            <a:endParaRPr>
              <a:latin typeface="Oswald"/>
              <a:ea typeface="Oswald"/>
              <a:cs typeface="Oswald"/>
              <a:sym typeface="Oswald"/>
            </a:endParaRPr>
          </a:p>
        </p:txBody>
      </p:sp>
      <p:sp>
        <p:nvSpPr>
          <p:cNvPr id="271" name="Google Shape;271;p30"/>
          <p:cNvSpPr/>
          <p:nvPr/>
        </p:nvSpPr>
        <p:spPr>
          <a:xfrm>
            <a:off x="1507275" y="2619925"/>
            <a:ext cx="1209000" cy="3267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Sprint 1</a:t>
            </a:r>
            <a:endParaRPr>
              <a:latin typeface="Oswald"/>
              <a:ea typeface="Oswald"/>
              <a:cs typeface="Oswald"/>
              <a:sym typeface="Oswald"/>
            </a:endParaRPr>
          </a:p>
        </p:txBody>
      </p:sp>
      <p:sp>
        <p:nvSpPr>
          <p:cNvPr id="272" name="Google Shape;272;p30"/>
          <p:cNvSpPr/>
          <p:nvPr/>
        </p:nvSpPr>
        <p:spPr>
          <a:xfrm>
            <a:off x="2785775" y="2619925"/>
            <a:ext cx="1209000" cy="3267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Sprint 2</a:t>
            </a:r>
            <a:endParaRPr>
              <a:latin typeface="Oswald"/>
              <a:ea typeface="Oswald"/>
              <a:cs typeface="Oswald"/>
              <a:sym typeface="Oswald"/>
            </a:endParaRPr>
          </a:p>
        </p:txBody>
      </p:sp>
      <p:sp>
        <p:nvSpPr>
          <p:cNvPr id="273" name="Google Shape;273;p30"/>
          <p:cNvSpPr/>
          <p:nvPr/>
        </p:nvSpPr>
        <p:spPr>
          <a:xfrm>
            <a:off x="4064275" y="2619925"/>
            <a:ext cx="1209000" cy="3267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Sprint 3</a:t>
            </a:r>
            <a:endParaRPr>
              <a:latin typeface="Oswald"/>
              <a:ea typeface="Oswald"/>
              <a:cs typeface="Oswald"/>
              <a:sym typeface="Oswald"/>
            </a:endParaRPr>
          </a:p>
        </p:txBody>
      </p:sp>
      <p:sp>
        <p:nvSpPr>
          <p:cNvPr id="274" name="Google Shape;274;p30"/>
          <p:cNvSpPr/>
          <p:nvPr/>
        </p:nvSpPr>
        <p:spPr>
          <a:xfrm>
            <a:off x="5342775" y="2619925"/>
            <a:ext cx="1209000" cy="3267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Sprint 4</a:t>
            </a:r>
            <a:endParaRPr>
              <a:latin typeface="Oswald"/>
              <a:ea typeface="Oswald"/>
              <a:cs typeface="Oswald"/>
              <a:sym typeface="Oswald"/>
            </a:endParaRPr>
          </a:p>
        </p:txBody>
      </p:sp>
      <p:sp>
        <p:nvSpPr>
          <p:cNvPr id="275" name="Google Shape;275;p30"/>
          <p:cNvSpPr/>
          <p:nvPr/>
        </p:nvSpPr>
        <p:spPr>
          <a:xfrm>
            <a:off x="6621275" y="2619925"/>
            <a:ext cx="1209000" cy="3267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Sprint 5</a:t>
            </a:r>
            <a:endParaRPr>
              <a:latin typeface="Oswald"/>
              <a:ea typeface="Oswald"/>
              <a:cs typeface="Oswald"/>
              <a:sym typeface="Oswald"/>
            </a:endParaRPr>
          </a:p>
        </p:txBody>
      </p:sp>
      <p:sp>
        <p:nvSpPr>
          <p:cNvPr id="276" name="Google Shape;276;p30"/>
          <p:cNvSpPr txBox="1"/>
          <p:nvPr/>
        </p:nvSpPr>
        <p:spPr>
          <a:xfrm>
            <a:off x="61800" y="1386600"/>
            <a:ext cx="2108100" cy="680400"/>
          </a:xfrm>
          <a:prstGeom prst="rect">
            <a:avLst/>
          </a:prstGeom>
          <a:noFill/>
          <a:ln>
            <a:noFill/>
          </a:ln>
        </p:spPr>
        <p:txBody>
          <a:bodyPr anchorCtr="0" anchor="t" bIns="91425" lIns="91425" spcFirstLastPara="1" rIns="91425" wrap="square" tIns="91425">
            <a:noAutofit/>
          </a:bodyPr>
          <a:lstStyle/>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Evaluate Business Problem</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Develop Initial Solutions</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Research Technologies</a:t>
            </a:r>
            <a:endParaRPr sz="1200">
              <a:solidFill>
                <a:srgbClr val="FFFFFF"/>
              </a:solidFill>
              <a:latin typeface="Lato"/>
              <a:ea typeface="Lato"/>
              <a:cs typeface="Lato"/>
              <a:sym typeface="Lato"/>
            </a:endParaRPr>
          </a:p>
        </p:txBody>
      </p:sp>
      <p:sp>
        <p:nvSpPr>
          <p:cNvPr id="277" name="Google Shape;277;p30"/>
          <p:cNvSpPr txBox="1"/>
          <p:nvPr/>
        </p:nvSpPr>
        <p:spPr>
          <a:xfrm>
            <a:off x="1131950" y="3657775"/>
            <a:ext cx="1917600" cy="925200"/>
          </a:xfrm>
          <a:prstGeom prst="rect">
            <a:avLst/>
          </a:prstGeom>
          <a:noFill/>
          <a:ln>
            <a:noFill/>
          </a:ln>
        </p:spPr>
        <p:txBody>
          <a:bodyPr anchorCtr="0" anchor="t" bIns="91425" lIns="91425" spcFirstLastPara="1" rIns="91425" wrap="square" tIns="91425">
            <a:noAutofit/>
          </a:bodyPr>
          <a:lstStyle/>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Define user stories</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Setup environments</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Update tech, packages</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Export/Import scripts</a:t>
            </a:r>
            <a:endParaRPr sz="1200">
              <a:solidFill>
                <a:srgbClr val="FFFFFF"/>
              </a:solidFill>
              <a:latin typeface="Lato"/>
              <a:ea typeface="Lato"/>
              <a:cs typeface="Lato"/>
              <a:sym typeface="Lato"/>
            </a:endParaRPr>
          </a:p>
        </p:txBody>
      </p:sp>
      <p:sp>
        <p:nvSpPr>
          <p:cNvPr id="278" name="Google Shape;278;p30"/>
          <p:cNvSpPr txBox="1"/>
          <p:nvPr/>
        </p:nvSpPr>
        <p:spPr>
          <a:xfrm>
            <a:off x="2553475" y="1153300"/>
            <a:ext cx="1890000" cy="861000"/>
          </a:xfrm>
          <a:prstGeom prst="rect">
            <a:avLst/>
          </a:prstGeom>
          <a:noFill/>
          <a:ln>
            <a:noFill/>
          </a:ln>
        </p:spPr>
        <p:txBody>
          <a:bodyPr anchorCtr="0" anchor="t" bIns="91425" lIns="91425" spcFirstLastPara="1" rIns="91425" wrap="square" tIns="91425">
            <a:noAutofit/>
          </a:bodyPr>
          <a:lstStyle/>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Rebrand</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Rework home page, sponsor page, footer</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Wireframe other pages</a:t>
            </a:r>
            <a:endParaRPr sz="1200">
              <a:solidFill>
                <a:srgbClr val="FFFFFF"/>
              </a:solidFill>
              <a:latin typeface="Lato"/>
              <a:ea typeface="Lato"/>
              <a:cs typeface="Lato"/>
              <a:sym typeface="Lato"/>
            </a:endParaRPr>
          </a:p>
        </p:txBody>
      </p:sp>
      <p:sp>
        <p:nvSpPr>
          <p:cNvPr id="279" name="Google Shape;279;p30"/>
          <p:cNvSpPr txBox="1"/>
          <p:nvPr/>
        </p:nvSpPr>
        <p:spPr>
          <a:xfrm>
            <a:off x="3541825" y="3630325"/>
            <a:ext cx="2253900" cy="980100"/>
          </a:xfrm>
          <a:prstGeom prst="rect">
            <a:avLst/>
          </a:prstGeom>
          <a:noFill/>
          <a:ln>
            <a:noFill/>
          </a:ln>
        </p:spPr>
        <p:txBody>
          <a:bodyPr anchorCtr="0" anchor="t" bIns="91425" lIns="91425" spcFirstLastPara="1" rIns="91425" wrap="square" tIns="91425">
            <a:noAutofit/>
          </a:bodyPr>
          <a:lstStyle/>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Create all major form pages</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Rework existing pages into updated look</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Redesign backend schema</a:t>
            </a:r>
            <a:endParaRPr sz="1200">
              <a:solidFill>
                <a:srgbClr val="FFFFFF"/>
              </a:solidFill>
              <a:latin typeface="Lato"/>
              <a:ea typeface="Lato"/>
              <a:cs typeface="Lato"/>
              <a:sym typeface="Lato"/>
            </a:endParaRPr>
          </a:p>
        </p:txBody>
      </p:sp>
      <p:sp>
        <p:nvSpPr>
          <p:cNvPr id="280" name="Google Shape;280;p30"/>
          <p:cNvSpPr txBox="1"/>
          <p:nvPr/>
        </p:nvSpPr>
        <p:spPr>
          <a:xfrm>
            <a:off x="5242025" y="1164900"/>
            <a:ext cx="1971600" cy="861000"/>
          </a:xfrm>
          <a:prstGeom prst="rect">
            <a:avLst/>
          </a:prstGeom>
          <a:noFill/>
          <a:ln>
            <a:noFill/>
          </a:ln>
        </p:spPr>
        <p:txBody>
          <a:bodyPr anchorCtr="0" anchor="t" bIns="91425" lIns="91425" spcFirstLastPara="1" rIns="91425" wrap="square" tIns="91425">
            <a:noAutofit/>
          </a:bodyPr>
          <a:lstStyle/>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Search page</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University Marketing</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User Dashboards</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RBAC Permissions</a:t>
            </a:r>
            <a:endParaRPr sz="1200">
              <a:solidFill>
                <a:srgbClr val="FFFFFF"/>
              </a:solidFill>
              <a:latin typeface="Lato"/>
              <a:ea typeface="Lato"/>
              <a:cs typeface="Lato"/>
              <a:sym typeface="Lato"/>
            </a:endParaRPr>
          </a:p>
        </p:txBody>
      </p:sp>
      <p:sp>
        <p:nvSpPr>
          <p:cNvPr id="281" name="Google Shape;281;p30"/>
          <p:cNvSpPr txBox="1"/>
          <p:nvPr/>
        </p:nvSpPr>
        <p:spPr>
          <a:xfrm>
            <a:off x="6416225" y="3630325"/>
            <a:ext cx="2282400" cy="1210500"/>
          </a:xfrm>
          <a:prstGeom prst="rect">
            <a:avLst/>
          </a:prstGeom>
          <a:noFill/>
          <a:ln>
            <a:noFill/>
          </a:ln>
        </p:spPr>
        <p:txBody>
          <a:bodyPr anchorCtr="0" anchor="t" bIns="91425" lIns="91425" spcFirstLastPara="1" rIns="91425" wrap="square" tIns="91425">
            <a:noAutofit/>
          </a:bodyPr>
          <a:lstStyle/>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Email notifications</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Better TA/Prof management</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In depth documentation</a:t>
            </a:r>
            <a:endParaRPr sz="1200">
              <a:solidFill>
                <a:srgbClr val="FFFFFF"/>
              </a:solidFill>
              <a:latin typeface="Lato"/>
              <a:ea typeface="Lato"/>
              <a:cs typeface="Lato"/>
              <a:sym typeface="Lato"/>
            </a:endParaRPr>
          </a:p>
          <a:p>
            <a:pPr indent="-133350" lvl="0" marL="5715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Dynamic header/footer</a:t>
            </a:r>
            <a:endParaRPr sz="1200">
              <a:solidFill>
                <a:srgbClr val="FFFFFF"/>
              </a:solidFill>
              <a:latin typeface="Lato"/>
              <a:ea typeface="Lato"/>
              <a:cs typeface="Lato"/>
              <a:sym typeface="Lato"/>
            </a:endParaRPr>
          </a:p>
        </p:txBody>
      </p:sp>
      <p:cxnSp>
        <p:nvCxnSpPr>
          <p:cNvPr id="282" name="Google Shape;282;p30"/>
          <p:cNvCxnSpPr>
            <a:stCxn id="276" idx="2"/>
            <a:endCxn id="270" idx="0"/>
          </p:cNvCxnSpPr>
          <p:nvPr/>
        </p:nvCxnSpPr>
        <p:spPr>
          <a:xfrm flipH="1">
            <a:off x="1030650" y="2067000"/>
            <a:ext cx="85200" cy="552900"/>
          </a:xfrm>
          <a:prstGeom prst="straightConnector1">
            <a:avLst/>
          </a:prstGeom>
          <a:noFill/>
          <a:ln cap="flat" cmpd="sng" w="9525">
            <a:solidFill>
              <a:srgbClr val="EFEFEF"/>
            </a:solidFill>
            <a:prstDash val="solid"/>
            <a:round/>
            <a:headEnd len="med" w="med" type="none"/>
            <a:tailEnd len="med" w="med" type="oval"/>
          </a:ln>
        </p:spPr>
      </p:cxnSp>
      <p:cxnSp>
        <p:nvCxnSpPr>
          <p:cNvPr id="283" name="Google Shape;283;p30"/>
          <p:cNvCxnSpPr>
            <a:stCxn id="278" idx="2"/>
            <a:endCxn id="272" idx="0"/>
          </p:cNvCxnSpPr>
          <p:nvPr/>
        </p:nvCxnSpPr>
        <p:spPr>
          <a:xfrm flipH="1">
            <a:off x="3390175" y="2014300"/>
            <a:ext cx="108300" cy="605700"/>
          </a:xfrm>
          <a:prstGeom prst="straightConnector1">
            <a:avLst/>
          </a:prstGeom>
          <a:noFill/>
          <a:ln cap="flat" cmpd="sng" w="9525">
            <a:solidFill>
              <a:srgbClr val="EFEFEF"/>
            </a:solidFill>
            <a:prstDash val="solid"/>
            <a:round/>
            <a:headEnd len="med" w="med" type="none"/>
            <a:tailEnd len="med" w="med" type="oval"/>
          </a:ln>
        </p:spPr>
      </p:cxnSp>
      <p:cxnSp>
        <p:nvCxnSpPr>
          <p:cNvPr id="284" name="Google Shape;284;p30"/>
          <p:cNvCxnSpPr>
            <a:endCxn id="274" idx="0"/>
          </p:cNvCxnSpPr>
          <p:nvPr/>
        </p:nvCxnSpPr>
        <p:spPr>
          <a:xfrm flipH="1">
            <a:off x="5947275" y="2130325"/>
            <a:ext cx="11400" cy="489600"/>
          </a:xfrm>
          <a:prstGeom prst="straightConnector1">
            <a:avLst/>
          </a:prstGeom>
          <a:noFill/>
          <a:ln cap="flat" cmpd="sng" w="9525">
            <a:solidFill>
              <a:srgbClr val="EFEFEF"/>
            </a:solidFill>
            <a:prstDash val="solid"/>
            <a:round/>
            <a:headEnd len="med" w="med" type="none"/>
            <a:tailEnd len="med" w="med" type="oval"/>
          </a:ln>
        </p:spPr>
      </p:cxnSp>
      <p:cxnSp>
        <p:nvCxnSpPr>
          <p:cNvPr id="285" name="Google Shape;285;p30"/>
          <p:cNvCxnSpPr>
            <a:stCxn id="277" idx="0"/>
            <a:endCxn id="271" idx="2"/>
          </p:cNvCxnSpPr>
          <p:nvPr/>
        </p:nvCxnSpPr>
        <p:spPr>
          <a:xfrm flipH="1" rot="10800000">
            <a:off x="2090750" y="2946775"/>
            <a:ext cx="21000" cy="711000"/>
          </a:xfrm>
          <a:prstGeom prst="straightConnector1">
            <a:avLst/>
          </a:prstGeom>
          <a:noFill/>
          <a:ln cap="flat" cmpd="sng" w="9525">
            <a:solidFill>
              <a:srgbClr val="EFEFEF"/>
            </a:solidFill>
            <a:prstDash val="solid"/>
            <a:round/>
            <a:headEnd len="med" w="med" type="none"/>
            <a:tailEnd len="med" w="med" type="oval"/>
          </a:ln>
        </p:spPr>
      </p:cxnSp>
      <p:cxnSp>
        <p:nvCxnSpPr>
          <p:cNvPr id="286" name="Google Shape;286;p30"/>
          <p:cNvCxnSpPr/>
          <p:nvPr/>
        </p:nvCxnSpPr>
        <p:spPr>
          <a:xfrm rot="10800000">
            <a:off x="7125025" y="2946575"/>
            <a:ext cx="106200" cy="680400"/>
          </a:xfrm>
          <a:prstGeom prst="straightConnector1">
            <a:avLst/>
          </a:prstGeom>
          <a:noFill/>
          <a:ln cap="flat" cmpd="sng" w="9525">
            <a:solidFill>
              <a:srgbClr val="EFEFEF"/>
            </a:solidFill>
            <a:prstDash val="solid"/>
            <a:round/>
            <a:headEnd len="med" w="med" type="none"/>
            <a:tailEnd len="med" w="med" type="oval"/>
          </a:ln>
        </p:spPr>
      </p:cxnSp>
      <p:cxnSp>
        <p:nvCxnSpPr>
          <p:cNvPr id="287" name="Google Shape;287;p30"/>
          <p:cNvCxnSpPr/>
          <p:nvPr/>
        </p:nvCxnSpPr>
        <p:spPr>
          <a:xfrm flipH="1" rot="10800000">
            <a:off x="4310900" y="2936675"/>
            <a:ext cx="165000" cy="729300"/>
          </a:xfrm>
          <a:prstGeom prst="straightConnector1">
            <a:avLst/>
          </a:prstGeom>
          <a:noFill/>
          <a:ln cap="flat" cmpd="sng" w="9525">
            <a:solidFill>
              <a:srgbClr val="EFEFEF"/>
            </a:solidFill>
            <a:prstDash val="solid"/>
            <a:round/>
            <a:headEnd len="med" w="med" type="none"/>
            <a:tailEnd len="med" w="med" type="oval"/>
          </a:ln>
        </p:spPr>
      </p:cxnSp>
      <p:sp>
        <p:nvSpPr>
          <p:cNvPr id="288" name="Google Shape;288;p30"/>
          <p:cNvSpPr txBox="1"/>
          <p:nvPr/>
        </p:nvSpPr>
        <p:spPr>
          <a:xfrm>
            <a:off x="8012175" y="1968100"/>
            <a:ext cx="11208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0000"/>
                </a:solidFill>
                <a:latin typeface="Oswald"/>
                <a:ea typeface="Oswald"/>
                <a:cs typeface="Oswald"/>
                <a:sym typeface="Oswald"/>
              </a:rPr>
              <a:t>We are here!</a:t>
            </a:r>
            <a:endParaRPr sz="1600">
              <a:solidFill>
                <a:srgbClr val="FF0000"/>
              </a:solidFill>
              <a:latin typeface="Oswald"/>
              <a:ea typeface="Oswald"/>
              <a:cs typeface="Oswald"/>
              <a:sym typeface="Oswald"/>
            </a:endParaRPr>
          </a:p>
        </p:txBody>
      </p:sp>
      <p:pic>
        <p:nvPicPr>
          <p:cNvPr id="289" name="Google Shape;289;p30"/>
          <p:cNvPicPr preferRelativeResize="0"/>
          <p:nvPr/>
        </p:nvPicPr>
        <p:blipFill>
          <a:blip r:embed="rId3">
            <a:alphaModFix/>
          </a:blip>
          <a:stretch>
            <a:fillRect/>
          </a:stretch>
        </p:blipFill>
        <p:spPr>
          <a:xfrm>
            <a:off x="1664675" y="4562575"/>
            <a:ext cx="291600" cy="291600"/>
          </a:xfrm>
          <a:prstGeom prst="rect">
            <a:avLst/>
          </a:prstGeom>
          <a:noFill/>
          <a:ln>
            <a:noFill/>
          </a:ln>
        </p:spPr>
      </p:pic>
      <p:pic>
        <p:nvPicPr>
          <p:cNvPr id="290" name="Google Shape;290;p30"/>
          <p:cNvPicPr preferRelativeResize="0"/>
          <p:nvPr/>
        </p:nvPicPr>
        <p:blipFill>
          <a:blip r:embed="rId4">
            <a:alphaModFix/>
          </a:blip>
          <a:stretch>
            <a:fillRect/>
          </a:stretch>
        </p:blipFill>
        <p:spPr>
          <a:xfrm>
            <a:off x="5868650" y="821950"/>
            <a:ext cx="391850" cy="391850"/>
          </a:xfrm>
          <a:prstGeom prst="rect">
            <a:avLst/>
          </a:prstGeom>
          <a:noFill/>
          <a:ln>
            <a:noFill/>
          </a:ln>
        </p:spPr>
      </p:pic>
      <p:pic>
        <p:nvPicPr>
          <p:cNvPr id="291" name="Google Shape;291;p30"/>
          <p:cNvPicPr preferRelativeResize="0"/>
          <p:nvPr/>
        </p:nvPicPr>
        <p:blipFill>
          <a:blip r:embed="rId5">
            <a:alphaModFix/>
          </a:blip>
          <a:stretch>
            <a:fillRect/>
          </a:stretch>
        </p:blipFill>
        <p:spPr>
          <a:xfrm>
            <a:off x="765025" y="1017800"/>
            <a:ext cx="452150" cy="452150"/>
          </a:xfrm>
          <a:prstGeom prst="rect">
            <a:avLst/>
          </a:prstGeom>
          <a:noFill/>
          <a:ln>
            <a:noFill/>
          </a:ln>
        </p:spPr>
      </p:pic>
      <p:pic>
        <p:nvPicPr>
          <p:cNvPr id="292" name="Google Shape;292;p30"/>
          <p:cNvPicPr preferRelativeResize="0"/>
          <p:nvPr/>
        </p:nvPicPr>
        <p:blipFill>
          <a:blip r:embed="rId6">
            <a:alphaModFix/>
          </a:blip>
          <a:stretch>
            <a:fillRect/>
          </a:stretch>
        </p:blipFill>
        <p:spPr>
          <a:xfrm>
            <a:off x="7117675" y="4448975"/>
            <a:ext cx="391850" cy="391850"/>
          </a:xfrm>
          <a:prstGeom prst="rect">
            <a:avLst/>
          </a:prstGeom>
          <a:noFill/>
          <a:ln>
            <a:noFill/>
          </a:ln>
        </p:spPr>
      </p:pic>
      <p:pic>
        <p:nvPicPr>
          <p:cNvPr id="293" name="Google Shape;293;p30"/>
          <p:cNvPicPr preferRelativeResize="0"/>
          <p:nvPr/>
        </p:nvPicPr>
        <p:blipFill>
          <a:blip r:embed="rId7">
            <a:alphaModFix/>
          </a:blip>
          <a:stretch>
            <a:fillRect/>
          </a:stretch>
        </p:blipFill>
        <p:spPr>
          <a:xfrm>
            <a:off x="4310900" y="4588350"/>
            <a:ext cx="452150" cy="452150"/>
          </a:xfrm>
          <a:prstGeom prst="rect">
            <a:avLst/>
          </a:prstGeom>
          <a:noFill/>
          <a:ln>
            <a:noFill/>
          </a:ln>
        </p:spPr>
      </p:pic>
      <p:pic>
        <p:nvPicPr>
          <p:cNvPr id="294" name="Google Shape;294;p30"/>
          <p:cNvPicPr preferRelativeResize="0"/>
          <p:nvPr/>
        </p:nvPicPr>
        <p:blipFill>
          <a:blip r:embed="rId8">
            <a:alphaModFix/>
          </a:blip>
          <a:stretch>
            <a:fillRect/>
          </a:stretch>
        </p:blipFill>
        <p:spPr>
          <a:xfrm>
            <a:off x="3390175" y="971243"/>
            <a:ext cx="391850" cy="415358"/>
          </a:xfrm>
          <a:prstGeom prst="rect">
            <a:avLst/>
          </a:prstGeom>
          <a:noFill/>
          <a:ln>
            <a:noFill/>
          </a:ln>
        </p:spPr>
      </p:pic>
      <p:sp>
        <p:nvSpPr>
          <p:cNvPr id="295" name="Google Shape;295;p30"/>
          <p:cNvSpPr txBox="1"/>
          <p:nvPr/>
        </p:nvSpPr>
        <p:spPr>
          <a:xfrm>
            <a:off x="1217175" y="2619925"/>
            <a:ext cx="4218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rPr>
              <a:t>✔️</a:t>
            </a:r>
            <a:endParaRPr>
              <a:latin typeface="Lato"/>
              <a:ea typeface="Lato"/>
              <a:cs typeface="Lato"/>
              <a:sym typeface="Lato"/>
            </a:endParaRPr>
          </a:p>
        </p:txBody>
      </p:sp>
      <p:sp>
        <p:nvSpPr>
          <p:cNvPr id="296" name="Google Shape;296;p30"/>
          <p:cNvSpPr txBox="1"/>
          <p:nvPr/>
        </p:nvSpPr>
        <p:spPr>
          <a:xfrm>
            <a:off x="2315513" y="2619925"/>
            <a:ext cx="4218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rPr>
              <a:t>✔️</a:t>
            </a:r>
            <a:endParaRPr>
              <a:latin typeface="Lato"/>
              <a:ea typeface="Lato"/>
              <a:cs typeface="Lato"/>
              <a:sym typeface="Lato"/>
            </a:endParaRPr>
          </a:p>
        </p:txBody>
      </p:sp>
      <p:sp>
        <p:nvSpPr>
          <p:cNvPr id="297" name="Google Shape;297;p30"/>
          <p:cNvSpPr txBox="1"/>
          <p:nvPr/>
        </p:nvSpPr>
        <p:spPr>
          <a:xfrm>
            <a:off x="3615075" y="2619925"/>
            <a:ext cx="4218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rPr>
              <a:t>✔️</a:t>
            </a:r>
            <a:endParaRPr>
              <a:latin typeface="Lato"/>
              <a:ea typeface="Lato"/>
              <a:cs typeface="Lato"/>
              <a:sym typeface="Lato"/>
            </a:endParaRPr>
          </a:p>
        </p:txBody>
      </p:sp>
      <p:sp>
        <p:nvSpPr>
          <p:cNvPr id="298" name="Google Shape;298;p30"/>
          <p:cNvSpPr txBox="1"/>
          <p:nvPr/>
        </p:nvSpPr>
        <p:spPr>
          <a:xfrm>
            <a:off x="4914625" y="2619925"/>
            <a:ext cx="4218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rPr>
              <a:t>✔️</a:t>
            </a:r>
            <a:endParaRPr>
              <a:latin typeface="Lato"/>
              <a:ea typeface="Lato"/>
              <a:cs typeface="Lato"/>
              <a:sym typeface="Lato"/>
            </a:endParaRPr>
          </a:p>
        </p:txBody>
      </p:sp>
      <p:sp>
        <p:nvSpPr>
          <p:cNvPr id="299" name="Google Shape;299;p30"/>
          <p:cNvSpPr txBox="1"/>
          <p:nvPr/>
        </p:nvSpPr>
        <p:spPr>
          <a:xfrm>
            <a:off x="6169500" y="2619925"/>
            <a:ext cx="4218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rPr>
              <a:t>✔️</a:t>
            </a:r>
            <a:endParaRPr>
              <a:latin typeface="Lato"/>
              <a:ea typeface="Lato"/>
              <a:cs typeface="Lato"/>
              <a:sym typeface="Lato"/>
            </a:endParaRPr>
          </a:p>
        </p:txBody>
      </p:sp>
      <p:sp>
        <p:nvSpPr>
          <p:cNvPr id="300" name="Google Shape;300;p30"/>
          <p:cNvSpPr/>
          <p:nvPr/>
        </p:nvSpPr>
        <p:spPr>
          <a:xfrm>
            <a:off x="7899775" y="2619925"/>
            <a:ext cx="749400" cy="3267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Sprint 6</a:t>
            </a:r>
            <a:endParaRPr>
              <a:latin typeface="Oswald"/>
              <a:ea typeface="Oswald"/>
              <a:cs typeface="Oswald"/>
              <a:sym typeface="Oswald"/>
            </a:endParaRPr>
          </a:p>
        </p:txBody>
      </p:sp>
      <p:cxnSp>
        <p:nvCxnSpPr>
          <p:cNvPr id="301" name="Google Shape;301;p30"/>
          <p:cNvCxnSpPr/>
          <p:nvPr/>
        </p:nvCxnSpPr>
        <p:spPr>
          <a:xfrm flipH="1" rot="10800000">
            <a:off x="8612075" y="2387350"/>
            <a:ext cx="10500" cy="726300"/>
          </a:xfrm>
          <a:prstGeom prst="straightConnector1">
            <a:avLst/>
          </a:prstGeom>
          <a:noFill/>
          <a:ln cap="flat" cmpd="sng" w="19050">
            <a:solidFill>
              <a:srgbClr val="FF0000"/>
            </a:solidFill>
            <a:prstDash val="dot"/>
            <a:round/>
            <a:headEnd len="med" w="med" type="none"/>
            <a:tailEnd len="med" w="med" type="none"/>
          </a:ln>
        </p:spPr>
      </p:cxnSp>
      <p:sp>
        <p:nvSpPr>
          <p:cNvPr id="302" name="Google Shape;302;p30"/>
          <p:cNvSpPr txBox="1"/>
          <p:nvPr/>
        </p:nvSpPr>
        <p:spPr>
          <a:xfrm>
            <a:off x="7424375" y="2619925"/>
            <a:ext cx="4218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rPr>
              <a:t>✔️</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2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7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2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2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2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2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2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1"/>
          <p:cNvSpPr/>
          <p:nvPr/>
        </p:nvSpPr>
        <p:spPr>
          <a:xfrm>
            <a:off x="0" y="0"/>
            <a:ext cx="9144000" cy="51435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09" name="Google Shape;309;p31"/>
          <p:cNvGrpSpPr/>
          <p:nvPr/>
        </p:nvGrpSpPr>
        <p:grpSpPr>
          <a:xfrm>
            <a:off x="2604348" y="604600"/>
            <a:ext cx="3935399" cy="3934350"/>
            <a:chOff x="4667250" y="1612266"/>
            <a:chExt cx="10491600" cy="10491600"/>
          </a:xfrm>
        </p:grpSpPr>
        <p:sp>
          <p:nvSpPr>
            <p:cNvPr id="310" name="Google Shape;310;p31"/>
            <p:cNvSpPr/>
            <p:nvPr/>
          </p:nvSpPr>
          <p:spPr>
            <a:xfrm>
              <a:off x="4667250" y="1612266"/>
              <a:ext cx="10491600" cy="10491600"/>
            </a:xfrm>
            <a:prstGeom prst="diamond">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11" name="Google Shape;311;p31"/>
            <p:cNvGrpSpPr/>
            <p:nvPr/>
          </p:nvGrpSpPr>
          <p:grpSpPr>
            <a:xfrm>
              <a:off x="7146843" y="5554881"/>
              <a:ext cx="5532300" cy="2646992"/>
              <a:chOff x="3814363" y="5911392"/>
              <a:chExt cx="5532300" cy="2646992"/>
            </a:xfrm>
          </p:grpSpPr>
          <p:sp>
            <p:nvSpPr>
              <p:cNvPr id="312" name="Google Shape;312;p31"/>
              <p:cNvSpPr txBox="1"/>
              <p:nvPr/>
            </p:nvSpPr>
            <p:spPr>
              <a:xfrm>
                <a:off x="3814363" y="5911392"/>
                <a:ext cx="5532300" cy="19389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4500">
                    <a:solidFill>
                      <a:schemeClr val="accent3"/>
                    </a:solidFill>
                    <a:latin typeface="Lato"/>
                    <a:ea typeface="Lato"/>
                    <a:cs typeface="Lato"/>
                    <a:sym typeface="Lato"/>
                  </a:rPr>
                  <a:t>HELLO!</a:t>
                </a:r>
                <a:endParaRPr b="1" sz="4500">
                  <a:solidFill>
                    <a:schemeClr val="accent3"/>
                  </a:solidFill>
                  <a:latin typeface="Lato"/>
                  <a:ea typeface="Lato"/>
                  <a:cs typeface="Lato"/>
                  <a:sym typeface="Lato"/>
                </a:endParaRPr>
              </a:p>
            </p:txBody>
          </p:sp>
          <p:sp>
            <p:nvSpPr>
              <p:cNvPr id="313" name="Google Shape;313;p31"/>
              <p:cNvSpPr txBox="1"/>
              <p:nvPr/>
            </p:nvSpPr>
            <p:spPr>
              <a:xfrm>
                <a:off x="3814363" y="7850384"/>
                <a:ext cx="5532300" cy="7080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lang="en" sz="1500">
                    <a:solidFill>
                      <a:schemeClr val="lt1"/>
                    </a:solidFill>
                    <a:latin typeface="Lato"/>
                    <a:ea typeface="Lato"/>
                    <a:cs typeface="Lato"/>
                    <a:sym typeface="Lato"/>
                  </a:rPr>
                  <a:t>I AM DAVID PORTER</a:t>
                </a:r>
                <a:endParaRPr sz="1500">
                  <a:solidFill>
                    <a:schemeClr val="lt1"/>
                  </a:solidFill>
                  <a:latin typeface="Lato"/>
                  <a:ea typeface="Lato"/>
                  <a:cs typeface="Lato"/>
                  <a:sym typeface="Lato"/>
                </a:endParaRPr>
              </a:p>
            </p:txBody>
          </p:sp>
        </p:grpSp>
      </p:grpSp>
      <p:pic>
        <p:nvPicPr>
          <p:cNvPr id="314" name="Google Shape;314;p31"/>
          <p:cNvPicPr preferRelativeResize="0"/>
          <p:nvPr/>
        </p:nvPicPr>
        <p:blipFill>
          <a:blip r:embed="rId3">
            <a:alphaModFix/>
          </a:blip>
          <a:stretch>
            <a:fillRect/>
          </a:stretch>
        </p:blipFill>
        <p:spPr>
          <a:xfrm>
            <a:off x="1104934" y="0"/>
            <a:ext cx="6934133" cy="5143500"/>
          </a:xfrm>
          <a:prstGeom prst="rect">
            <a:avLst/>
          </a:prstGeom>
          <a:noFill/>
          <a:ln>
            <a:noFill/>
          </a:ln>
        </p:spPr>
      </p:pic>
      <p:sp>
        <p:nvSpPr>
          <p:cNvPr id="315" name="Google Shape;315;p31"/>
          <p:cNvSpPr txBox="1"/>
          <p:nvPr/>
        </p:nvSpPr>
        <p:spPr>
          <a:xfrm>
            <a:off x="6639000" y="1451925"/>
            <a:ext cx="10734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Lato"/>
                <a:ea typeface="Lato"/>
                <a:cs typeface="Lato"/>
                <a:sym typeface="Lato"/>
              </a:rPr>
              <a:t>Musts and Shoulds</a:t>
            </a:r>
            <a:endParaRPr>
              <a:solidFill>
                <a:schemeClr val="accent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2"/>
          <p:cNvSpPr/>
          <p:nvPr/>
        </p:nvSpPr>
        <p:spPr>
          <a:xfrm>
            <a:off x="0" y="0"/>
            <a:ext cx="9144000" cy="51435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2" name="Google Shape;322;p32"/>
          <p:cNvSpPr txBox="1"/>
          <p:nvPr>
            <p:ph idx="4294967295" type="title"/>
          </p:nvPr>
        </p:nvSpPr>
        <p:spPr>
          <a:xfrm>
            <a:off x="311700" y="358400"/>
            <a:ext cx="8210400" cy="572700"/>
          </a:xfrm>
          <a:prstGeom prst="rect">
            <a:avLst/>
          </a:prstGeom>
        </p:spPr>
        <p:txBody>
          <a:bodyPr anchorCtr="0" anchor="ctr" bIns="17150" lIns="34300" spcFirstLastPara="1" rIns="34300" wrap="square" tIns="17150">
            <a:noAutofit/>
          </a:bodyPr>
          <a:lstStyle/>
          <a:p>
            <a:pPr indent="0" lvl="0" marL="0" rtl="0" algn="r">
              <a:spcBef>
                <a:spcPts val="0"/>
              </a:spcBef>
              <a:spcAft>
                <a:spcPts val="0"/>
              </a:spcAft>
              <a:buNone/>
            </a:pPr>
            <a:r>
              <a:rPr b="1" lang="en" sz="2800">
                <a:solidFill>
                  <a:schemeClr val="accent3"/>
                </a:solidFill>
              </a:rPr>
              <a:t>Features for Future Development  </a:t>
            </a:r>
            <a:endParaRPr b="1" sz="2800">
              <a:solidFill>
                <a:schemeClr val="accent3"/>
              </a:solidFill>
            </a:endParaRPr>
          </a:p>
        </p:txBody>
      </p:sp>
      <p:sp>
        <p:nvSpPr>
          <p:cNvPr id="323" name="Google Shape;323;p32"/>
          <p:cNvSpPr txBox="1"/>
          <p:nvPr>
            <p:ph idx="4294967295" type="body"/>
          </p:nvPr>
        </p:nvSpPr>
        <p:spPr>
          <a:xfrm>
            <a:off x="431500" y="1514625"/>
            <a:ext cx="4373700" cy="2557800"/>
          </a:xfrm>
          <a:prstGeom prst="rect">
            <a:avLst/>
          </a:prstGeom>
        </p:spPr>
        <p:txBody>
          <a:bodyPr anchorCtr="0" anchor="t" bIns="17150" lIns="34300" spcFirstLastPara="1" rIns="34300" wrap="square" tIns="17150">
            <a:noAutofit/>
          </a:bodyPr>
          <a:lstStyle/>
          <a:p>
            <a:pPr indent="-330200" lvl="0" marL="457200" rtl="0" algn="l">
              <a:lnSpc>
                <a:spcPct val="150000"/>
              </a:lnSpc>
              <a:spcBef>
                <a:spcPts val="800"/>
              </a:spcBef>
              <a:spcAft>
                <a:spcPts val="0"/>
              </a:spcAft>
              <a:buClr>
                <a:srgbClr val="EFEFEF"/>
              </a:buClr>
              <a:buSzPts val="1600"/>
              <a:buChar char="●"/>
            </a:pPr>
            <a:r>
              <a:rPr lang="en" sz="1600">
                <a:solidFill>
                  <a:srgbClr val="EFEFEF"/>
                </a:solidFill>
              </a:rPr>
              <a:t>CI/CD</a:t>
            </a:r>
            <a:endParaRPr sz="1600">
              <a:solidFill>
                <a:srgbClr val="EFEFEF"/>
              </a:solidFill>
            </a:endParaRPr>
          </a:p>
          <a:p>
            <a:pPr indent="-330200" lvl="0" marL="457200" rtl="0" algn="l">
              <a:lnSpc>
                <a:spcPct val="150000"/>
              </a:lnSpc>
              <a:spcBef>
                <a:spcPts val="0"/>
              </a:spcBef>
              <a:spcAft>
                <a:spcPts val="0"/>
              </a:spcAft>
              <a:buClr>
                <a:srgbClr val="EFEFEF"/>
              </a:buClr>
              <a:buSzPts val="1600"/>
              <a:buChar char="●"/>
            </a:pPr>
            <a:r>
              <a:rPr lang="en" sz="1600">
                <a:solidFill>
                  <a:srgbClr val="EFEFEF"/>
                </a:solidFill>
              </a:rPr>
              <a:t>3rd party authentication providers</a:t>
            </a:r>
            <a:endParaRPr sz="1600">
              <a:solidFill>
                <a:srgbClr val="EFEFEF"/>
              </a:solidFill>
            </a:endParaRPr>
          </a:p>
          <a:p>
            <a:pPr indent="-330200" lvl="0" marL="457200" rtl="0" algn="l">
              <a:lnSpc>
                <a:spcPct val="150000"/>
              </a:lnSpc>
              <a:spcBef>
                <a:spcPts val="0"/>
              </a:spcBef>
              <a:spcAft>
                <a:spcPts val="0"/>
              </a:spcAft>
              <a:buClr>
                <a:srgbClr val="EFEFEF"/>
              </a:buClr>
              <a:buSzPts val="1600"/>
              <a:buChar char="●"/>
            </a:pPr>
            <a:r>
              <a:rPr lang="en" sz="1600">
                <a:solidFill>
                  <a:srgbClr val="EFEFEF"/>
                </a:solidFill>
              </a:rPr>
              <a:t>Sitemap for SEO</a:t>
            </a:r>
            <a:endParaRPr sz="1600">
              <a:solidFill>
                <a:srgbClr val="EFEFEF"/>
              </a:solidFill>
            </a:endParaRPr>
          </a:p>
          <a:p>
            <a:pPr indent="-330200" lvl="0" marL="457200" rtl="0" algn="l">
              <a:lnSpc>
                <a:spcPct val="150000"/>
              </a:lnSpc>
              <a:spcBef>
                <a:spcPts val="0"/>
              </a:spcBef>
              <a:spcAft>
                <a:spcPts val="0"/>
              </a:spcAft>
              <a:buClr>
                <a:srgbClr val="EFEFEF"/>
              </a:buClr>
              <a:buSzPts val="1600"/>
              <a:buChar char="●"/>
            </a:pPr>
            <a:r>
              <a:rPr lang="en" sz="1600">
                <a:solidFill>
                  <a:srgbClr val="EFEFEF"/>
                </a:solidFill>
              </a:rPr>
              <a:t>Kubernetes scaling</a:t>
            </a:r>
            <a:endParaRPr sz="1600">
              <a:solidFill>
                <a:srgbClr val="EFEFEF"/>
              </a:solidFill>
            </a:endParaRPr>
          </a:p>
          <a:p>
            <a:pPr indent="-330200" lvl="0" marL="457200" rtl="0" algn="l">
              <a:lnSpc>
                <a:spcPct val="150000"/>
              </a:lnSpc>
              <a:spcBef>
                <a:spcPts val="0"/>
              </a:spcBef>
              <a:spcAft>
                <a:spcPts val="0"/>
              </a:spcAft>
              <a:buClr>
                <a:srgbClr val="EFEFEF"/>
              </a:buClr>
              <a:buSzPts val="1600"/>
              <a:buChar char="●"/>
            </a:pPr>
            <a:r>
              <a:rPr lang="en" sz="1600">
                <a:solidFill>
                  <a:srgbClr val="EFEFEF"/>
                </a:solidFill>
              </a:rPr>
              <a:t>Admin panel outside of Strapi for configuration</a:t>
            </a:r>
            <a:endParaRPr sz="1600">
              <a:solidFill>
                <a:srgbClr val="EFEFEF"/>
              </a:solidFill>
            </a:endParaRPr>
          </a:p>
          <a:p>
            <a:pPr indent="-330200" lvl="0" marL="457200" rtl="0" algn="l">
              <a:lnSpc>
                <a:spcPct val="150000"/>
              </a:lnSpc>
              <a:spcBef>
                <a:spcPts val="0"/>
              </a:spcBef>
              <a:spcAft>
                <a:spcPts val="0"/>
              </a:spcAft>
              <a:buClr>
                <a:srgbClr val="EFEFEF"/>
              </a:buClr>
              <a:buSzPts val="1600"/>
              <a:buChar char="●"/>
            </a:pPr>
            <a:r>
              <a:rPr lang="en" sz="1600">
                <a:solidFill>
                  <a:srgbClr val="EFEFEF"/>
                </a:solidFill>
              </a:rPr>
              <a:t>Improved searching (tags)</a:t>
            </a:r>
            <a:endParaRPr sz="1600">
              <a:solidFill>
                <a:srgbClr val="EFEFEF"/>
              </a:solidFill>
            </a:endParaRPr>
          </a:p>
          <a:p>
            <a:pPr indent="-330200" lvl="0" marL="457200" rtl="0" algn="l">
              <a:lnSpc>
                <a:spcPct val="150000"/>
              </a:lnSpc>
              <a:spcBef>
                <a:spcPts val="0"/>
              </a:spcBef>
              <a:spcAft>
                <a:spcPts val="0"/>
              </a:spcAft>
              <a:buClr>
                <a:srgbClr val="EFEFEF"/>
              </a:buClr>
              <a:buSzPts val="1600"/>
              <a:buChar char="●"/>
            </a:pPr>
            <a:r>
              <a:rPr lang="en" sz="1600">
                <a:solidFill>
                  <a:srgbClr val="EFEFEF"/>
                </a:solidFill>
              </a:rPr>
              <a:t>Customizable layouts in-app</a:t>
            </a:r>
            <a:endParaRPr sz="1600">
              <a:solidFill>
                <a:srgbClr val="EFEFEF"/>
              </a:solidFill>
            </a:endParaRPr>
          </a:p>
          <a:p>
            <a:pPr indent="0" lvl="0" marL="457200" rtl="0" algn="l">
              <a:spcBef>
                <a:spcPts val="800"/>
              </a:spcBef>
              <a:spcAft>
                <a:spcPts val="0"/>
              </a:spcAft>
              <a:buNone/>
            </a:pPr>
            <a:r>
              <a:t/>
            </a:r>
            <a:endParaRPr sz="1600">
              <a:solidFill>
                <a:srgbClr val="EFEFEF"/>
              </a:solidFill>
            </a:endParaRPr>
          </a:p>
        </p:txBody>
      </p:sp>
      <p:sp>
        <p:nvSpPr>
          <p:cNvPr id="324" name="Google Shape;324;p32"/>
          <p:cNvSpPr txBox="1"/>
          <p:nvPr>
            <p:ph idx="4294967295" type="body"/>
          </p:nvPr>
        </p:nvSpPr>
        <p:spPr>
          <a:xfrm>
            <a:off x="4805200" y="1514625"/>
            <a:ext cx="3857400" cy="2794800"/>
          </a:xfrm>
          <a:prstGeom prst="rect">
            <a:avLst/>
          </a:prstGeom>
        </p:spPr>
        <p:txBody>
          <a:bodyPr anchorCtr="0" anchor="t" bIns="17150" lIns="34300" spcFirstLastPara="1" rIns="34300" wrap="square" tIns="17150">
            <a:noAutofit/>
          </a:bodyPr>
          <a:lstStyle/>
          <a:p>
            <a:pPr indent="-330200" lvl="0" marL="457200" rtl="0" algn="l">
              <a:lnSpc>
                <a:spcPct val="150000"/>
              </a:lnSpc>
              <a:spcBef>
                <a:spcPts val="800"/>
              </a:spcBef>
              <a:spcAft>
                <a:spcPts val="0"/>
              </a:spcAft>
              <a:buClr>
                <a:srgbClr val="EFEFEF"/>
              </a:buClr>
              <a:buSzPts val="1600"/>
              <a:buChar char="●"/>
            </a:pPr>
            <a:r>
              <a:rPr lang="en" sz="1600">
                <a:solidFill>
                  <a:srgbClr val="EFEFEF"/>
                </a:solidFill>
              </a:rPr>
              <a:t>Better social media integration</a:t>
            </a:r>
            <a:endParaRPr sz="1600">
              <a:solidFill>
                <a:srgbClr val="EFEFEF"/>
              </a:solidFill>
            </a:endParaRPr>
          </a:p>
          <a:p>
            <a:pPr indent="-330200" lvl="0" marL="457200" rtl="0" algn="l">
              <a:lnSpc>
                <a:spcPct val="150000"/>
              </a:lnSpc>
              <a:spcBef>
                <a:spcPts val="0"/>
              </a:spcBef>
              <a:spcAft>
                <a:spcPts val="0"/>
              </a:spcAft>
              <a:buClr>
                <a:srgbClr val="EFEFEF"/>
              </a:buClr>
              <a:buSzPts val="1600"/>
              <a:buChar char="●"/>
            </a:pPr>
            <a:r>
              <a:rPr lang="en" sz="1600">
                <a:solidFill>
                  <a:srgbClr val="EFEFEF"/>
                </a:solidFill>
              </a:rPr>
              <a:t>Improved searching (tags)</a:t>
            </a:r>
            <a:endParaRPr sz="1600">
              <a:solidFill>
                <a:srgbClr val="EFEFEF"/>
              </a:solidFill>
            </a:endParaRPr>
          </a:p>
          <a:p>
            <a:pPr indent="-330200" lvl="0" marL="457200" rtl="0" algn="l">
              <a:lnSpc>
                <a:spcPct val="150000"/>
              </a:lnSpc>
              <a:spcBef>
                <a:spcPts val="0"/>
              </a:spcBef>
              <a:spcAft>
                <a:spcPts val="0"/>
              </a:spcAft>
              <a:buClr>
                <a:srgbClr val="EFEFEF"/>
              </a:buClr>
              <a:buSzPts val="1600"/>
              <a:buChar char="●"/>
            </a:pPr>
            <a:r>
              <a:rPr lang="en" sz="1600">
                <a:solidFill>
                  <a:srgbClr val="EFEFEF"/>
                </a:solidFill>
              </a:rPr>
              <a:t>‘</a:t>
            </a:r>
            <a:r>
              <a:rPr lang="en" sz="1600">
                <a:solidFill>
                  <a:srgbClr val="EFEFEF"/>
                </a:solidFill>
              </a:rPr>
              <a:t>Showcase Day’ system and awards</a:t>
            </a:r>
            <a:endParaRPr sz="1600">
              <a:solidFill>
                <a:srgbClr val="EFEFEF"/>
              </a:solidFill>
            </a:endParaRPr>
          </a:p>
          <a:p>
            <a:pPr indent="-330200" lvl="0" marL="457200" rtl="0" algn="l">
              <a:lnSpc>
                <a:spcPct val="150000"/>
              </a:lnSpc>
              <a:spcBef>
                <a:spcPts val="0"/>
              </a:spcBef>
              <a:spcAft>
                <a:spcPts val="0"/>
              </a:spcAft>
              <a:buClr>
                <a:srgbClr val="EFEFEF"/>
              </a:buClr>
              <a:buSzPts val="1600"/>
              <a:buChar char="●"/>
            </a:pPr>
            <a:r>
              <a:rPr lang="en" sz="1600">
                <a:solidFill>
                  <a:srgbClr val="EFEFEF"/>
                </a:solidFill>
              </a:rPr>
              <a:t>Interaction with public through blog/news</a:t>
            </a:r>
            <a:endParaRPr sz="1600">
              <a:solidFill>
                <a:srgbClr val="EFEFEF"/>
              </a:solidFill>
            </a:endParaRPr>
          </a:p>
        </p:txBody>
      </p:sp>
      <p:grpSp>
        <p:nvGrpSpPr>
          <p:cNvPr id="325" name="Google Shape;325;p32"/>
          <p:cNvGrpSpPr/>
          <p:nvPr/>
        </p:nvGrpSpPr>
        <p:grpSpPr>
          <a:xfrm>
            <a:off x="0" y="314325"/>
            <a:ext cx="2725590" cy="419340"/>
            <a:chOff x="0" y="838200"/>
            <a:chExt cx="7266301" cy="1118240"/>
          </a:xfrm>
        </p:grpSpPr>
        <p:sp>
          <p:nvSpPr>
            <p:cNvPr id="326" name="Google Shape;326;p32"/>
            <p:cNvSpPr/>
            <p:nvPr/>
          </p:nvSpPr>
          <p:spPr>
            <a:xfrm>
              <a:off x="1" y="838200"/>
              <a:ext cx="7266300" cy="6291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7" name="Google Shape;327;p32"/>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328" name="Google Shape;328;p32"/>
          <p:cNvGrpSpPr/>
          <p:nvPr/>
        </p:nvGrpSpPr>
        <p:grpSpPr>
          <a:xfrm rot="10800000">
            <a:off x="6418410" y="4409835"/>
            <a:ext cx="2725590" cy="419340"/>
            <a:chOff x="0" y="838200"/>
            <a:chExt cx="7266301" cy="1118240"/>
          </a:xfrm>
        </p:grpSpPr>
        <p:sp>
          <p:nvSpPr>
            <p:cNvPr id="329" name="Google Shape;329;p32"/>
            <p:cNvSpPr/>
            <p:nvPr/>
          </p:nvSpPr>
          <p:spPr>
            <a:xfrm>
              <a:off x="1" y="838200"/>
              <a:ext cx="7266300" cy="6291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0" name="Google Shape;330;p32"/>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3"/>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pic>
        <p:nvPicPr>
          <p:cNvPr id="337" name="Google Shape;337;p33"/>
          <p:cNvPicPr preferRelativeResize="0"/>
          <p:nvPr/>
        </p:nvPicPr>
        <p:blipFill>
          <a:blip r:embed="rId3">
            <a:alphaModFix/>
          </a:blip>
          <a:stretch>
            <a:fillRect/>
          </a:stretch>
        </p:blipFill>
        <p:spPr>
          <a:xfrm>
            <a:off x="2886275" y="1624275"/>
            <a:ext cx="6257727" cy="3519226"/>
          </a:xfrm>
          <a:prstGeom prst="rect">
            <a:avLst/>
          </a:prstGeom>
          <a:noFill/>
          <a:ln>
            <a:noFill/>
          </a:ln>
        </p:spPr>
      </p:pic>
      <p:grpSp>
        <p:nvGrpSpPr>
          <p:cNvPr id="338" name="Google Shape;338;p33"/>
          <p:cNvGrpSpPr/>
          <p:nvPr/>
        </p:nvGrpSpPr>
        <p:grpSpPr>
          <a:xfrm>
            <a:off x="0" y="0"/>
            <a:ext cx="8005400" cy="5143500"/>
            <a:chOff x="0" y="0"/>
            <a:chExt cx="21342042" cy="13716000"/>
          </a:xfrm>
        </p:grpSpPr>
        <p:sp>
          <p:nvSpPr>
            <p:cNvPr id="339" name="Google Shape;339;p33"/>
            <p:cNvSpPr/>
            <p:nvPr/>
          </p:nvSpPr>
          <p:spPr>
            <a:xfrm rot="5400000">
              <a:off x="7611042" y="-15000"/>
              <a:ext cx="13716000" cy="13746000"/>
            </a:xfrm>
            <a:prstGeom prst="rtTriangle">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0" name="Google Shape;340;p33"/>
            <p:cNvSpPr/>
            <p:nvPr/>
          </p:nvSpPr>
          <p:spPr>
            <a:xfrm>
              <a:off x="0" y="0"/>
              <a:ext cx="7626000" cy="137160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41" name="Google Shape;341;p33"/>
          <p:cNvGrpSpPr/>
          <p:nvPr/>
        </p:nvGrpSpPr>
        <p:grpSpPr>
          <a:xfrm>
            <a:off x="676472" y="1014744"/>
            <a:ext cx="4378199" cy="2656802"/>
            <a:chOff x="1803443" y="2346088"/>
            <a:chExt cx="11672086" cy="7084807"/>
          </a:xfrm>
        </p:grpSpPr>
        <p:grpSp>
          <p:nvGrpSpPr>
            <p:cNvPr id="342" name="Google Shape;342;p33"/>
            <p:cNvGrpSpPr/>
            <p:nvPr/>
          </p:nvGrpSpPr>
          <p:grpSpPr>
            <a:xfrm>
              <a:off x="1803443" y="4285104"/>
              <a:ext cx="11672086" cy="5145791"/>
              <a:chOff x="10867034" y="6211603"/>
              <a:chExt cx="20341732" cy="5145791"/>
            </a:xfrm>
          </p:grpSpPr>
          <p:sp>
            <p:nvSpPr>
              <p:cNvPr id="343" name="Google Shape;343;p33"/>
              <p:cNvSpPr txBox="1"/>
              <p:nvPr/>
            </p:nvSpPr>
            <p:spPr>
              <a:xfrm>
                <a:off x="10976467" y="6211603"/>
                <a:ext cx="20232300" cy="37857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SzPts val="1100"/>
                  <a:buNone/>
                </a:pPr>
                <a:r>
                  <a:rPr b="1" lang="en" sz="4500">
                    <a:solidFill>
                      <a:schemeClr val="accent3"/>
                    </a:solidFill>
                    <a:latin typeface="Lato"/>
                    <a:ea typeface="Lato"/>
                    <a:cs typeface="Lato"/>
                    <a:sym typeface="Lato"/>
                  </a:rPr>
                  <a:t>WHY ARCHWAY</a:t>
                </a:r>
                <a:endParaRPr b="1" sz="4500">
                  <a:solidFill>
                    <a:schemeClr val="accent3"/>
                  </a:solidFill>
                  <a:latin typeface="Lato"/>
                  <a:ea typeface="Lato"/>
                  <a:cs typeface="Lato"/>
                  <a:sym typeface="Lato"/>
                </a:endParaRPr>
              </a:p>
            </p:txBody>
          </p:sp>
          <p:sp>
            <p:nvSpPr>
              <p:cNvPr id="344" name="Google Shape;344;p33"/>
              <p:cNvSpPr txBox="1"/>
              <p:nvPr/>
            </p:nvSpPr>
            <p:spPr>
              <a:xfrm>
                <a:off x="10867034" y="10034994"/>
                <a:ext cx="14012700" cy="1322400"/>
              </a:xfrm>
              <a:prstGeom prst="rect">
                <a:avLst/>
              </a:prstGeom>
              <a:noFill/>
              <a:ln>
                <a:noFill/>
              </a:ln>
            </p:spPr>
            <p:txBody>
              <a:bodyPr anchorCtr="0" anchor="t" bIns="40775" lIns="81550" spcFirstLastPara="1" rIns="81550" wrap="square" tIns="40775">
                <a:noAutofit/>
              </a:bodyPr>
              <a:lstStyle/>
              <a:p>
                <a:pPr indent="0" lvl="0" marL="0" marR="0" rtl="0" algn="l">
                  <a:lnSpc>
                    <a:spcPct val="107475"/>
                  </a:lnSpc>
                  <a:spcBef>
                    <a:spcPts val="0"/>
                  </a:spcBef>
                  <a:spcAft>
                    <a:spcPts val="0"/>
                  </a:spcAft>
                  <a:buClr>
                    <a:schemeClr val="lt1"/>
                  </a:buClr>
                  <a:buSzPts val="1500"/>
                  <a:buFont typeface="Arial"/>
                  <a:buNone/>
                </a:pPr>
                <a:r>
                  <a:t/>
                </a:r>
                <a:endParaRPr sz="1500">
                  <a:solidFill>
                    <a:schemeClr val="lt1"/>
                  </a:solidFill>
                  <a:latin typeface="Lato"/>
                  <a:ea typeface="Lato"/>
                  <a:cs typeface="Lato"/>
                  <a:sym typeface="Lato"/>
                </a:endParaRPr>
              </a:p>
            </p:txBody>
          </p:sp>
        </p:grpSp>
        <p:sp>
          <p:nvSpPr>
            <p:cNvPr id="345" name="Google Shape;345;p33"/>
            <p:cNvSpPr txBox="1"/>
            <p:nvPr/>
          </p:nvSpPr>
          <p:spPr>
            <a:xfrm>
              <a:off x="1803849" y="2346088"/>
              <a:ext cx="1545300" cy="19389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4500">
                  <a:solidFill>
                    <a:schemeClr val="lt1"/>
                  </a:solidFill>
                  <a:latin typeface="Lato"/>
                  <a:ea typeface="Lato"/>
                  <a:cs typeface="Lato"/>
                  <a:sym typeface="Lato"/>
                </a:rPr>
                <a:t>5</a:t>
              </a:r>
              <a:endParaRPr b="1" sz="4500">
                <a:solidFill>
                  <a:schemeClr val="lt1"/>
                </a:solidFill>
                <a:latin typeface="Lato"/>
                <a:ea typeface="Lato"/>
                <a:cs typeface="Lato"/>
                <a:sym typeface="Lato"/>
              </a:endParaRPr>
            </a:p>
          </p:txBody>
        </p:sp>
      </p:grpSp>
      <p:pic>
        <p:nvPicPr>
          <p:cNvPr id="346" name="Google Shape;346;p33"/>
          <p:cNvPicPr preferRelativeResize="0"/>
          <p:nvPr/>
        </p:nvPicPr>
        <p:blipFill>
          <a:blip r:embed="rId4">
            <a:alphaModFix/>
          </a:blip>
          <a:stretch>
            <a:fillRect/>
          </a:stretch>
        </p:blipFill>
        <p:spPr>
          <a:xfrm>
            <a:off x="1123545" y="3303375"/>
            <a:ext cx="1301325" cy="1379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83" name="Google Shape;83;p16"/>
          <p:cNvSpPr txBox="1"/>
          <p:nvPr/>
        </p:nvSpPr>
        <p:spPr>
          <a:xfrm>
            <a:off x="661950" y="111300"/>
            <a:ext cx="7820100" cy="9834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4300">
                <a:solidFill>
                  <a:schemeClr val="accent2"/>
                </a:solidFill>
                <a:latin typeface="Lato"/>
                <a:ea typeface="Lato"/>
                <a:cs typeface="Lato"/>
                <a:sym typeface="Lato"/>
              </a:rPr>
              <a:t>Meet the Team</a:t>
            </a:r>
            <a:endParaRPr b="1" sz="4300">
              <a:solidFill>
                <a:schemeClr val="accent2"/>
              </a:solidFill>
              <a:latin typeface="Lato"/>
              <a:ea typeface="Lato"/>
              <a:cs typeface="Lato"/>
              <a:sym typeface="Lato"/>
            </a:endParaRPr>
          </a:p>
        </p:txBody>
      </p:sp>
      <p:sp>
        <p:nvSpPr>
          <p:cNvPr id="84" name="Google Shape;84;p16"/>
          <p:cNvSpPr/>
          <p:nvPr/>
        </p:nvSpPr>
        <p:spPr>
          <a:xfrm>
            <a:off x="4695725" y="1924200"/>
            <a:ext cx="1295100" cy="1295100"/>
          </a:xfrm>
          <a:prstGeom prst="diamond">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 name="Google Shape;85;p16"/>
          <p:cNvSpPr/>
          <p:nvPr/>
        </p:nvSpPr>
        <p:spPr>
          <a:xfrm>
            <a:off x="6172375" y="1924200"/>
            <a:ext cx="1295100" cy="1295100"/>
          </a:xfrm>
          <a:prstGeom prst="diamond">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 name="Google Shape;86;p16"/>
          <p:cNvSpPr/>
          <p:nvPr/>
        </p:nvSpPr>
        <p:spPr>
          <a:xfrm>
            <a:off x="7649025" y="1924200"/>
            <a:ext cx="1295100" cy="1295100"/>
          </a:xfrm>
          <a:prstGeom prst="diamond">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 name="Google Shape;87;p16"/>
          <p:cNvSpPr/>
          <p:nvPr/>
        </p:nvSpPr>
        <p:spPr>
          <a:xfrm>
            <a:off x="265775" y="1924200"/>
            <a:ext cx="1295100" cy="1295100"/>
          </a:xfrm>
          <a:prstGeom prst="diamond">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 name="Google Shape;88;p16"/>
          <p:cNvSpPr/>
          <p:nvPr/>
        </p:nvSpPr>
        <p:spPr>
          <a:xfrm>
            <a:off x="1742425" y="1924200"/>
            <a:ext cx="1295100" cy="1295100"/>
          </a:xfrm>
          <a:prstGeom prst="diamond">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 name="Google Shape;89;p16"/>
          <p:cNvSpPr/>
          <p:nvPr/>
        </p:nvSpPr>
        <p:spPr>
          <a:xfrm>
            <a:off x="3219075" y="1924200"/>
            <a:ext cx="1295100" cy="1295100"/>
          </a:xfrm>
          <a:prstGeom prst="diamond">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90" name="Google Shape;90;p16"/>
          <p:cNvPicPr preferRelativeResize="0"/>
          <p:nvPr/>
        </p:nvPicPr>
        <p:blipFill>
          <a:blip r:embed="rId3">
            <a:alphaModFix/>
          </a:blip>
          <a:stretch>
            <a:fillRect/>
          </a:stretch>
        </p:blipFill>
        <p:spPr>
          <a:xfrm>
            <a:off x="0" y="1885420"/>
            <a:ext cx="9144000" cy="1670610"/>
          </a:xfrm>
          <a:prstGeom prst="rect">
            <a:avLst/>
          </a:prstGeom>
          <a:noFill/>
          <a:ln>
            <a:noFill/>
          </a:ln>
        </p:spPr>
      </p:pic>
      <p:sp>
        <p:nvSpPr>
          <p:cNvPr id="91" name="Google Shape;91;p16"/>
          <p:cNvSpPr txBox="1"/>
          <p:nvPr/>
        </p:nvSpPr>
        <p:spPr>
          <a:xfrm>
            <a:off x="137775" y="3400000"/>
            <a:ext cx="1321200" cy="5001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1800">
                <a:solidFill>
                  <a:schemeClr val="accent3"/>
                </a:solidFill>
                <a:latin typeface="Lato"/>
                <a:ea typeface="Lato"/>
                <a:cs typeface="Lato"/>
                <a:sym typeface="Lato"/>
              </a:rPr>
              <a:t>LIAISON</a:t>
            </a:r>
            <a:endParaRPr b="1" sz="1800">
              <a:solidFill>
                <a:schemeClr val="accent3"/>
              </a:solidFill>
              <a:latin typeface="Lato"/>
              <a:ea typeface="Lato"/>
              <a:cs typeface="Lato"/>
              <a:sym typeface="Lato"/>
            </a:endParaRPr>
          </a:p>
        </p:txBody>
      </p:sp>
      <p:sp>
        <p:nvSpPr>
          <p:cNvPr id="92" name="Google Shape;92;p16"/>
          <p:cNvSpPr txBox="1"/>
          <p:nvPr/>
        </p:nvSpPr>
        <p:spPr>
          <a:xfrm>
            <a:off x="1560875" y="3400000"/>
            <a:ext cx="1321200" cy="5001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1800">
                <a:solidFill>
                  <a:schemeClr val="accent3"/>
                </a:solidFill>
                <a:latin typeface="Lato"/>
                <a:ea typeface="Lato"/>
                <a:cs typeface="Lato"/>
                <a:sym typeface="Lato"/>
              </a:rPr>
              <a:t>DEPUTY</a:t>
            </a:r>
            <a:endParaRPr b="1" sz="1800">
              <a:solidFill>
                <a:schemeClr val="accent3"/>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4"/>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2" name="Google Shape;352;p34"/>
          <p:cNvSpPr/>
          <p:nvPr/>
        </p:nvSpPr>
        <p:spPr>
          <a:xfrm>
            <a:off x="743100" y="2168800"/>
            <a:ext cx="3183600" cy="2695800"/>
          </a:xfrm>
          <a:prstGeom prst="rect">
            <a:avLst/>
          </a:prstGeom>
          <a:noFill/>
          <a:ln>
            <a:noFill/>
          </a:ln>
        </p:spPr>
        <p:txBody>
          <a:bodyPr anchorCtr="0" anchor="t" bIns="17150" lIns="34300" spcFirstLastPara="1" rIns="34300" wrap="square" tIns="17150">
            <a:noAutofit/>
          </a:bodyPr>
          <a:lstStyle/>
          <a:p>
            <a:pPr indent="-165100" lvl="0" marL="127000" marR="0" rtl="0" algn="l">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Header/navbar</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Footer</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Home/About/FAQ pages</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Theming</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RBAC</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Markdown/HTML support</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1000"/>
              </a:spcAft>
              <a:buClr>
                <a:schemeClr val="accent2"/>
              </a:buClr>
              <a:buSzPts val="1600"/>
              <a:buFont typeface="Lato"/>
              <a:buChar char="•"/>
            </a:pPr>
            <a:r>
              <a:rPr lang="en" sz="1600">
                <a:solidFill>
                  <a:schemeClr val="accent2"/>
                </a:solidFill>
                <a:latin typeface="Lato"/>
                <a:ea typeface="Lato"/>
                <a:cs typeface="Lato"/>
                <a:sym typeface="Lato"/>
              </a:rPr>
              <a:t>No external Auth0 dependency</a:t>
            </a:r>
            <a:endParaRPr sz="1600">
              <a:solidFill>
                <a:schemeClr val="accent2"/>
              </a:solidFill>
              <a:latin typeface="Lato"/>
              <a:ea typeface="Lato"/>
              <a:cs typeface="Lato"/>
              <a:sym typeface="Lato"/>
            </a:endParaRPr>
          </a:p>
        </p:txBody>
      </p:sp>
      <p:sp>
        <p:nvSpPr>
          <p:cNvPr id="353" name="Google Shape;353;p34"/>
          <p:cNvSpPr txBox="1"/>
          <p:nvPr/>
        </p:nvSpPr>
        <p:spPr>
          <a:xfrm>
            <a:off x="702625" y="1098950"/>
            <a:ext cx="3000300" cy="10377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3000">
                <a:solidFill>
                  <a:schemeClr val="accent2"/>
                </a:solidFill>
                <a:latin typeface="Lato"/>
                <a:ea typeface="Lato"/>
                <a:cs typeface="Lato"/>
                <a:sym typeface="Lato"/>
              </a:rPr>
              <a:t>Configurability</a:t>
            </a:r>
            <a:endParaRPr b="1" sz="3000">
              <a:solidFill>
                <a:schemeClr val="accent2"/>
              </a:solidFill>
              <a:latin typeface="Lato"/>
              <a:ea typeface="Lato"/>
              <a:cs typeface="Lato"/>
              <a:sym typeface="Lato"/>
            </a:endParaRPr>
          </a:p>
        </p:txBody>
      </p:sp>
      <p:grpSp>
        <p:nvGrpSpPr>
          <p:cNvPr id="354" name="Google Shape;354;p34"/>
          <p:cNvGrpSpPr/>
          <p:nvPr/>
        </p:nvGrpSpPr>
        <p:grpSpPr>
          <a:xfrm>
            <a:off x="0" y="314325"/>
            <a:ext cx="2725590" cy="419340"/>
            <a:chOff x="0" y="838200"/>
            <a:chExt cx="7266301" cy="1118240"/>
          </a:xfrm>
        </p:grpSpPr>
        <p:sp>
          <p:nvSpPr>
            <p:cNvPr id="355" name="Google Shape;355;p34"/>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6" name="Google Shape;356;p34"/>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57" name="Google Shape;357;p34"/>
          <p:cNvGrpSpPr/>
          <p:nvPr/>
        </p:nvGrpSpPr>
        <p:grpSpPr>
          <a:xfrm rot="10800000">
            <a:off x="6418410" y="4409835"/>
            <a:ext cx="2725590" cy="419340"/>
            <a:chOff x="0" y="838200"/>
            <a:chExt cx="7266301" cy="1118240"/>
          </a:xfrm>
        </p:grpSpPr>
        <p:sp>
          <p:nvSpPr>
            <p:cNvPr id="358" name="Google Shape;358;p34"/>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34"/>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60" name="Google Shape;360;p34"/>
          <p:cNvPicPr preferRelativeResize="0"/>
          <p:nvPr/>
        </p:nvPicPr>
        <p:blipFill>
          <a:blip r:embed="rId3">
            <a:alphaModFix/>
          </a:blip>
          <a:stretch>
            <a:fillRect/>
          </a:stretch>
        </p:blipFill>
        <p:spPr>
          <a:xfrm>
            <a:off x="4380775" y="1520600"/>
            <a:ext cx="3737400" cy="2102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5"/>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6" name="Google Shape;366;p35"/>
          <p:cNvSpPr/>
          <p:nvPr/>
        </p:nvSpPr>
        <p:spPr>
          <a:xfrm>
            <a:off x="743100" y="2168800"/>
            <a:ext cx="3183600" cy="2914800"/>
          </a:xfrm>
          <a:prstGeom prst="rect">
            <a:avLst/>
          </a:prstGeom>
          <a:noFill/>
          <a:ln>
            <a:noFill/>
          </a:ln>
        </p:spPr>
        <p:txBody>
          <a:bodyPr anchorCtr="0" anchor="t" bIns="17150" lIns="34300" spcFirstLastPara="1" rIns="34300" wrap="square" tIns="17150">
            <a:noAutofit/>
          </a:bodyPr>
          <a:lstStyle/>
          <a:p>
            <a:pPr indent="-165100" lvl="0" marL="127000" marR="0" rtl="0" algn="l">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Rewrote app with </a:t>
            </a:r>
            <a:r>
              <a:rPr lang="en" sz="1600">
                <a:solidFill>
                  <a:schemeClr val="accent2"/>
                </a:solidFill>
                <a:latin typeface="Lato"/>
                <a:ea typeface="Lato"/>
                <a:cs typeface="Lato"/>
                <a:sym typeface="Lato"/>
              </a:rPr>
              <a:t>improved coding practices</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Peer code reviews and merge requests</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Automated linting and consistent code quality</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1000"/>
              </a:spcAft>
              <a:buClr>
                <a:schemeClr val="accent2"/>
              </a:buClr>
              <a:buSzPts val="1600"/>
              <a:buFont typeface="Lato"/>
              <a:buChar char="•"/>
            </a:pPr>
            <a:r>
              <a:rPr lang="en" sz="1600">
                <a:solidFill>
                  <a:schemeClr val="accent2"/>
                </a:solidFill>
                <a:latin typeface="Lato"/>
                <a:ea typeface="Lato"/>
                <a:cs typeface="Lato"/>
                <a:sym typeface="Lato"/>
              </a:rPr>
              <a:t>Componentization and configurability</a:t>
            </a:r>
            <a:endParaRPr sz="1600">
              <a:solidFill>
                <a:schemeClr val="accent2"/>
              </a:solidFill>
              <a:latin typeface="Lato"/>
              <a:ea typeface="Lato"/>
              <a:cs typeface="Lato"/>
              <a:sym typeface="Lato"/>
            </a:endParaRPr>
          </a:p>
        </p:txBody>
      </p:sp>
      <p:sp>
        <p:nvSpPr>
          <p:cNvPr id="367" name="Google Shape;367;p35"/>
          <p:cNvSpPr txBox="1"/>
          <p:nvPr/>
        </p:nvSpPr>
        <p:spPr>
          <a:xfrm>
            <a:off x="702625" y="1098950"/>
            <a:ext cx="2814000" cy="10377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3000">
                <a:solidFill>
                  <a:schemeClr val="accent2"/>
                </a:solidFill>
                <a:latin typeface="Lato"/>
                <a:ea typeface="Lato"/>
                <a:cs typeface="Lato"/>
                <a:sym typeface="Lato"/>
              </a:rPr>
              <a:t>Maintainable Codebase</a:t>
            </a:r>
            <a:endParaRPr b="1" sz="3000">
              <a:solidFill>
                <a:schemeClr val="accent2"/>
              </a:solidFill>
              <a:latin typeface="Lato"/>
              <a:ea typeface="Lato"/>
              <a:cs typeface="Lato"/>
              <a:sym typeface="Lato"/>
            </a:endParaRPr>
          </a:p>
        </p:txBody>
      </p:sp>
      <p:grpSp>
        <p:nvGrpSpPr>
          <p:cNvPr id="368" name="Google Shape;368;p35"/>
          <p:cNvGrpSpPr/>
          <p:nvPr/>
        </p:nvGrpSpPr>
        <p:grpSpPr>
          <a:xfrm>
            <a:off x="0" y="314325"/>
            <a:ext cx="2725590" cy="419340"/>
            <a:chOff x="0" y="838200"/>
            <a:chExt cx="7266301" cy="1118240"/>
          </a:xfrm>
        </p:grpSpPr>
        <p:sp>
          <p:nvSpPr>
            <p:cNvPr id="369" name="Google Shape;369;p35"/>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0" name="Google Shape;370;p35"/>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71" name="Google Shape;371;p35"/>
          <p:cNvGrpSpPr/>
          <p:nvPr/>
        </p:nvGrpSpPr>
        <p:grpSpPr>
          <a:xfrm rot="10800000">
            <a:off x="6418410" y="4409835"/>
            <a:ext cx="2725590" cy="419340"/>
            <a:chOff x="0" y="838200"/>
            <a:chExt cx="7266301" cy="1118240"/>
          </a:xfrm>
        </p:grpSpPr>
        <p:sp>
          <p:nvSpPr>
            <p:cNvPr id="372" name="Google Shape;372;p35"/>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35"/>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74" name="Google Shape;374;p35"/>
          <p:cNvPicPr preferRelativeResize="0"/>
          <p:nvPr/>
        </p:nvPicPr>
        <p:blipFill rotWithShape="1">
          <a:blip r:embed="rId3">
            <a:alphaModFix/>
          </a:blip>
          <a:srcRect b="24017" l="-1841" r="31019" t="-1519"/>
          <a:stretch/>
        </p:blipFill>
        <p:spPr>
          <a:xfrm rot="2700000">
            <a:off x="4779536" y="1214105"/>
            <a:ext cx="2728442" cy="27152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6"/>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0" name="Google Shape;380;p36"/>
          <p:cNvSpPr/>
          <p:nvPr/>
        </p:nvSpPr>
        <p:spPr>
          <a:xfrm>
            <a:off x="743100" y="2168800"/>
            <a:ext cx="3183600" cy="2914800"/>
          </a:xfrm>
          <a:prstGeom prst="rect">
            <a:avLst/>
          </a:prstGeom>
          <a:noFill/>
          <a:ln>
            <a:noFill/>
          </a:ln>
        </p:spPr>
        <p:txBody>
          <a:bodyPr anchorCtr="0" anchor="t" bIns="17150" lIns="34300" spcFirstLastPara="1" rIns="34300" wrap="square" tIns="17150">
            <a:noAutofit/>
          </a:bodyPr>
          <a:lstStyle/>
          <a:p>
            <a:pPr indent="-165100" lvl="0" marL="127000" marR="0" rtl="0" algn="l">
              <a:lnSpc>
                <a:spcPct val="100000"/>
              </a:lnSpc>
              <a:spcBef>
                <a:spcPts val="0"/>
              </a:spcBef>
              <a:spcAft>
                <a:spcPts val="0"/>
              </a:spcAft>
              <a:buClr>
                <a:schemeClr val="accent2"/>
              </a:buClr>
              <a:buSzPts val="1600"/>
              <a:buFont typeface="Lato"/>
              <a:buChar char="•"/>
            </a:pPr>
            <a:r>
              <a:rPr lang="en" sz="1600">
                <a:solidFill>
                  <a:schemeClr val="accent2"/>
                </a:solidFill>
                <a:latin typeface="Lato"/>
                <a:ea typeface="Lato"/>
                <a:cs typeface="Lato"/>
                <a:sym typeface="Lato"/>
              </a:rPr>
              <a:t>D</a:t>
            </a:r>
            <a:r>
              <a:rPr lang="en" sz="1600">
                <a:solidFill>
                  <a:schemeClr val="accent2"/>
                </a:solidFill>
                <a:latin typeface="Lato"/>
                <a:ea typeface="Lato"/>
                <a:cs typeface="Lato"/>
                <a:sym typeface="Lato"/>
              </a:rPr>
              <a:t>etailed programmer guide </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In-depth installation guide</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0"/>
              </a:spcAft>
              <a:buClr>
                <a:schemeClr val="accent2"/>
              </a:buClr>
              <a:buSzPts val="1600"/>
              <a:buFont typeface="Lato"/>
              <a:buChar char="•"/>
            </a:pPr>
            <a:r>
              <a:rPr lang="en" sz="1600">
                <a:solidFill>
                  <a:schemeClr val="accent2"/>
                </a:solidFill>
                <a:latin typeface="Lato"/>
                <a:ea typeface="Lato"/>
                <a:cs typeface="Lato"/>
                <a:sym typeface="Lato"/>
              </a:rPr>
              <a:t>Wireframes and design documents</a:t>
            </a:r>
            <a:endParaRPr sz="1600">
              <a:solidFill>
                <a:schemeClr val="accent2"/>
              </a:solidFill>
              <a:latin typeface="Lato"/>
              <a:ea typeface="Lato"/>
              <a:cs typeface="Lato"/>
              <a:sym typeface="Lato"/>
            </a:endParaRPr>
          </a:p>
          <a:p>
            <a:pPr indent="-165100" lvl="0" marL="127000" marR="0" rtl="0" algn="l">
              <a:lnSpc>
                <a:spcPct val="100000"/>
              </a:lnSpc>
              <a:spcBef>
                <a:spcPts val="1000"/>
              </a:spcBef>
              <a:spcAft>
                <a:spcPts val="1000"/>
              </a:spcAft>
              <a:buClr>
                <a:schemeClr val="accent2"/>
              </a:buClr>
              <a:buSzPts val="1600"/>
              <a:buFont typeface="Lato"/>
              <a:buChar char="•"/>
            </a:pPr>
            <a:r>
              <a:rPr lang="en" sz="1600">
                <a:solidFill>
                  <a:schemeClr val="accent2"/>
                </a:solidFill>
                <a:latin typeface="Lato"/>
                <a:ea typeface="Lato"/>
                <a:cs typeface="Lato"/>
                <a:sym typeface="Lato"/>
              </a:rPr>
              <a:t>Admin and end-user guide</a:t>
            </a:r>
            <a:endParaRPr sz="1600">
              <a:solidFill>
                <a:schemeClr val="accent2"/>
              </a:solidFill>
              <a:latin typeface="Lato"/>
              <a:ea typeface="Lato"/>
              <a:cs typeface="Lato"/>
              <a:sym typeface="Lato"/>
            </a:endParaRPr>
          </a:p>
        </p:txBody>
      </p:sp>
      <p:sp>
        <p:nvSpPr>
          <p:cNvPr id="381" name="Google Shape;381;p36"/>
          <p:cNvSpPr txBox="1"/>
          <p:nvPr/>
        </p:nvSpPr>
        <p:spPr>
          <a:xfrm>
            <a:off x="702625" y="1098950"/>
            <a:ext cx="3000300" cy="10377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3000">
                <a:solidFill>
                  <a:schemeClr val="accent2"/>
                </a:solidFill>
                <a:latin typeface="Lato"/>
                <a:ea typeface="Lato"/>
                <a:cs typeface="Lato"/>
                <a:sym typeface="Lato"/>
              </a:rPr>
              <a:t>Documentation</a:t>
            </a:r>
            <a:endParaRPr b="1" sz="3000">
              <a:solidFill>
                <a:schemeClr val="accent2"/>
              </a:solidFill>
              <a:latin typeface="Lato"/>
              <a:ea typeface="Lato"/>
              <a:cs typeface="Lato"/>
              <a:sym typeface="Lato"/>
            </a:endParaRPr>
          </a:p>
          <a:p>
            <a:pPr indent="0" lvl="0" marL="0" marR="0" rtl="0" algn="l">
              <a:spcBef>
                <a:spcPts val="0"/>
              </a:spcBef>
              <a:spcAft>
                <a:spcPts val="0"/>
              </a:spcAft>
              <a:buNone/>
            </a:pPr>
            <a:r>
              <a:rPr b="1" lang="en" sz="3000">
                <a:solidFill>
                  <a:schemeClr val="accent2"/>
                </a:solidFill>
                <a:latin typeface="Lato"/>
                <a:ea typeface="Lato"/>
                <a:cs typeface="Lato"/>
                <a:sym typeface="Lato"/>
              </a:rPr>
              <a:t>Improved</a:t>
            </a:r>
            <a:endParaRPr b="1" sz="3000">
              <a:solidFill>
                <a:schemeClr val="accent2"/>
              </a:solidFill>
              <a:latin typeface="Lato"/>
              <a:ea typeface="Lato"/>
              <a:cs typeface="Lato"/>
              <a:sym typeface="Lato"/>
            </a:endParaRPr>
          </a:p>
        </p:txBody>
      </p:sp>
      <p:grpSp>
        <p:nvGrpSpPr>
          <p:cNvPr id="382" name="Google Shape;382;p36"/>
          <p:cNvGrpSpPr/>
          <p:nvPr/>
        </p:nvGrpSpPr>
        <p:grpSpPr>
          <a:xfrm>
            <a:off x="0" y="314325"/>
            <a:ext cx="2725590" cy="419340"/>
            <a:chOff x="0" y="838200"/>
            <a:chExt cx="7266301" cy="1118240"/>
          </a:xfrm>
        </p:grpSpPr>
        <p:sp>
          <p:nvSpPr>
            <p:cNvPr id="383" name="Google Shape;383;p36"/>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36"/>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85" name="Google Shape;385;p36"/>
          <p:cNvGrpSpPr/>
          <p:nvPr/>
        </p:nvGrpSpPr>
        <p:grpSpPr>
          <a:xfrm rot="10800000">
            <a:off x="6418410" y="4409835"/>
            <a:ext cx="2725590" cy="419340"/>
            <a:chOff x="0" y="838200"/>
            <a:chExt cx="7266301" cy="1118240"/>
          </a:xfrm>
        </p:grpSpPr>
        <p:sp>
          <p:nvSpPr>
            <p:cNvPr id="386" name="Google Shape;386;p36"/>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7" name="Google Shape;387;p36"/>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88" name="Google Shape;388;p36"/>
          <p:cNvPicPr preferRelativeResize="0"/>
          <p:nvPr/>
        </p:nvPicPr>
        <p:blipFill rotWithShape="1">
          <a:blip r:embed="rId3">
            <a:alphaModFix/>
          </a:blip>
          <a:srcRect b="0" l="13046" r="11275" t="0"/>
          <a:stretch/>
        </p:blipFill>
        <p:spPr>
          <a:xfrm>
            <a:off x="4334125" y="733675"/>
            <a:ext cx="4024876" cy="295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37"/>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2700" u="none" cap="none" strike="noStrike">
              <a:solidFill>
                <a:schemeClr val="lt1"/>
              </a:solidFill>
              <a:latin typeface="Calibri"/>
              <a:ea typeface="Calibri"/>
              <a:cs typeface="Calibri"/>
              <a:sym typeface="Calibri"/>
            </a:endParaRPr>
          </a:p>
        </p:txBody>
      </p:sp>
      <p:sp>
        <p:nvSpPr>
          <p:cNvPr id="395" name="Google Shape;395;p37"/>
          <p:cNvSpPr txBox="1"/>
          <p:nvPr/>
        </p:nvSpPr>
        <p:spPr>
          <a:xfrm>
            <a:off x="750800" y="1890800"/>
            <a:ext cx="7820100" cy="13620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4300">
                <a:solidFill>
                  <a:schemeClr val="accent2"/>
                </a:solidFill>
                <a:latin typeface="Lato"/>
                <a:ea typeface="Lato"/>
                <a:cs typeface="Lato"/>
                <a:sym typeface="Lato"/>
              </a:rPr>
              <a:t>Questions?</a:t>
            </a:r>
            <a:endParaRPr b="1" sz="4300">
              <a:solidFill>
                <a:schemeClr val="accent2"/>
              </a:solidFill>
              <a:latin typeface="Lato"/>
              <a:ea typeface="Lato"/>
              <a:cs typeface="Lato"/>
              <a:sym typeface="Lato"/>
            </a:endParaRPr>
          </a:p>
        </p:txBody>
      </p:sp>
      <p:grpSp>
        <p:nvGrpSpPr>
          <p:cNvPr id="396" name="Google Shape;396;p37"/>
          <p:cNvGrpSpPr/>
          <p:nvPr/>
        </p:nvGrpSpPr>
        <p:grpSpPr>
          <a:xfrm>
            <a:off x="0" y="314325"/>
            <a:ext cx="2725590" cy="419340"/>
            <a:chOff x="0" y="838200"/>
            <a:chExt cx="7266301" cy="1118240"/>
          </a:xfrm>
        </p:grpSpPr>
        <p:sp>
          <p:nvSpPr>
            <p:cNvPr id="397" name="Google Shape;397;p37"/>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8" name="Google Shape;398;p37"/>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399" name="Google Shape;399;p37"/>
          <p:cNvGrpSpPr/>
          <p:nvPr/>
        </p:nvGrpSpPr>
        <p:grpSpPr>
          <a:xfrm rot="10800000">
            <a:off x="6418410" y="4409835"/>
            <a:ext cx="2725590" cy="419340"/>
            <a:chOff x="0" y="838200"/>
            <a:chExt cx="7266301" cy="1118240"/>
          </a:xfrm>
        </p:grpSpPr>
        <p:sp>
          <p:nvSpPr>
            <p:cNvPr id="400" name="Google Shape;400;p37"/>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1" name="Google Shape;401;p37"/>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2700" u="none" cap="none" strike="noStrike">
              <a:solidFill>
                <a:schemeClr val="lt1"/>
              </a:solidFill>
              <a:latin typeface="Calibri"/>
              <a:ea typeface="Calibri"/>
              <a:cs typeface="Calibri"/>
              <a:sym typeface="Calibri"/>
            </a:endParaRPr>
          </a:p>
        </p:txBody>
      </p:sp>
      <p:sp>
        <p:nvSpPr>
          <p:cNvPr id="99" name="Google Shape;99;p17"/>
          <p:cNvSpPr txBox="1"/>
          <p:nvPr/>
        </p:nvSpPr>
        <p:spPr>
          <a:xfrm>
            <a:off x="750800" y="1890800"/>
            <a:ext cx="7820100" cy="13620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t/>
            </a:r>
            <a:endParaRPr b="1" sz="4300">
              <a:solidFill>
                <a:schemeClr val="accent2"/>
              </a:solidFill>
              <a:latin typeface="Lato"/>
              <a:ea typeface="Lato"/>
              <a:cs typeface="Lato"/>
              <a:sym typeface="Lato"/>
            </a:endParaRPr>
          </a:p>
        </p:txBody>
      </p:sp>
      <p:grpSp>
        <p:nvGrpSpPr>
          <p:cNvPr id="100" name="Google Shape;100;p17"/>
          <p:cNvGrpSpPr/>
          <p:nvPr/>
        </p:nvGrpSpPr>
        <p:grpSpPr>
          <a:xfrm>
            <a:off x="0" y="314325"/>
            <a:ext cx="2725590" cy="419340"/>
            <a:chOff x="0" y="838200"/>
            <a:chExt cx="7266301" cy="1118240"/>
          </a:xfrm>
        </p:grpSpPr>
        <p:sp>
          <p:nvSpPr>
            <p:cNvPr id="101" name="Google Shape;101;p17"/>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2" name="Google Shape;102;p17"/>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103" name="Google Shape;103;p17"/>
          <p:cNvGrpSpPr/>
          <p:nvPr/>
        </p:nvGrpSpPr>
        <p:grpSpPr>
          <a:xfrm rot="10800000">
            <a:off x="6418410" y="4409835"/>
            <a:ext cx="2725590" cy="419340"/>
            <a:chOff x="0" y="838200"/>
            <a:chExt cx="7266301" cy="1118240"/>
          </a:xfrm>
        </p:grpSpPr>
        <p:sp>
          <p:nvSpPr>
            <p:cNvPr id="104" name="Google Shape;104;p17"/>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5" name="Google Shape;105;p17"/>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106" name="Google Shape;106;p17"/>
          <p:cNvSpPr txBox="1"/>
          <p:nvPr/>
        </p:nvSpPr>
        <p:spPr>
          <a:xfrm>
            <a:off x="750800" y="1090600"/>
            <a:ext cx="8032800" cy="14196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SzPts val="1100"/>
              <a:buNone/>
            </a:pPr>
            <a:r>
              <a:rPr b="1" lang="en" sz="4500">
                <a:solidFill>
                  <a:schemeClr val="accent3"/>
                </a:solidFill>
                <a:latin typeface="Lato"/>
                <a:ea typeface="Lato"/>
                <a:cs typeface="Lato"/>
                <a:sym typeface="Lato"/>
              </a:rPr>
              <a:t>PRESENTATION OVERVIEW</a:t>
            </a:r>
            <a:endParaRPr b="1" sz="4500">
              <a:solidFill>
                <a:schemeClr val="accent3"/>
              </a:solidFill>
              <a:latin typeface="Lato"/>
              <a:ea typeface="Lato"/>
              <a:cs typeface="Lato"/>
              <a:sym typeface="Lato"/>
            </a:endParaRPr>
          </a:p>
        </p:txBody>
      </p:sp>
      <p:sp>
        <p:nvSpPr>
          <p:cNvPr id="107" name="Google Shape;107;p17"/>
          <p:cNvSpPr/>
          <p:nvPr/>
        </p:nvSpPr>
        <p:spPr>
          <a:xfrm>
            <a:off x="991700" y="2039450"/>
            <a:ext cx="3863100" cy="2656800"/>
          </a:xfrm>
          <a:prstGeom prst="rect">
            <a:avLst/>
          </a:prstGeom>
          <a:noFill/>
          <a:ln>
            <a:noFill/>
          </a:ln>
        </p:spPr>
        <p:txBody>
          <a:bodyPr anchorCtr="0" anchor="t" bIns="17150" lIns="34300" spcFirstLastPara="1" rIns="34300" wrap="square" tIns="17150">
            <a:noAutofit/>
          </a:bodyPr>
          <a:lstStyle/>
          <a:p>
            <a:pPr indent="-215900" lvl="0" marL="127000" marR="0" rtl="0" algn="l">
              <a:lnSpc>
                <a:spcPct val="150000"/>
              </a:lnSpc>
              <a:spcBef>
                <a:spcPts val="0"/>
              </a:spcBef>
              <a:spcAft>
                <a:spcPts val="0"/>
              </a:spcAft>
              <a:buClr>
                <a:schemeClr val="accent2"/>
              </a:buClr>
              <a:buSzPts val="2400"/>
              <a:buAutoNum type="arabicPeriod"/>
            </a:pPr>
            <a:r>
              <a:rPr lang="en" sz="2400">
                <a:solidFill>
                  <a:schemeClr val="accent2"/>
                </a:solidFill>
                <a:latin typeface="Lato"/>
                <a:ea typeface="Lato"/>
                <a:cs typeface="Lato"/>
                <a:sym typeface="Lato"/>
              </a:rPr>
              <a:t>Business Problem</a:t>
            </a:r>
            <a:endParaRPr sz="2400">
              <a:solidFill>
                <a:schemeClr val="accent2"/>
              </a:solidFill>
              <a:latin typeface="Lato"/>
              <a:ea typeface="Lato"/>
              <a:cs typeface="Lato"/>
              <a:sym typeface="Lato"/>
            </a:endParaRPr>
          </a:p>
          <a:p>
            <a:pPr indent="-215900" lvl="0" marL="127000" marR="0" rtl="0" algn="l">
              <a:lnSpc>
                <a:spcPct val="150000"/>
              </a:lnSpc>
              <a:spcBef>
                <a:spcPts val="0"/>
              </a:spcBef>
              <a:spcAft>
                <a:spcPts val="0"/>
              </a:spcAft>
              <a:buClr>
                <a:schemeClr val="accent2"/>
              </a:buClr>
              <a:buSzPts val="2400"/>
              <a:buAutoNum type="arabicPeriod"/>
            </a:pPr>
            <a:r>
              <a:rPr lang="en" sz="2400">
                <a:solidFill>
                  <a:schemeClr val="accent2"/>
                </a:solidFill>
                <a:latin typeface="Lato"/>
                <a:ea typeface="Lato"/>
                <a:cs typeface="Lato"/>
                <a:sym typeface="Lato"/>
              </a:rPr>
              <a:t>Our Solution</a:t>
            </a:r>
            <a:endParaRPr sz="2400">
              <a:solidFill>
                <a:schemeClr val="accent2"/>
              </a:solidFill>
              <a:latin typeface="Lato"/>
              <a:ea typeface="Lato"/>
              <a:cs typeface="Lato"/>
              <a:sym typeface="Lato"/>
            </a:endParaRPr>
          </a:p>
          <a:p>
            <a:pPr indent="-215900" lvl="0" marL="127000" marR="0" rtl="0" algn="l">
              <a:lnSpc>
                <a:spcPct val="150000"/>
              </a:lnSpc>
              <a:spcBef>
                <a:spcPts val="0"/>
              </a:spcBef>
              <a:spcAft>
                <a:spcPts val="0"/>
              </a:spcAft>
              <a:buClr>
                <a:schemeClr val="accent2"/>
              </a:buClr>
              <a:buSzPts val="2400"/>
              <a:buAutoNum type="arabicPeriod"/>
            </a:pPr>
            <a:r>
              <a:rPr lang="en" sz="2400">
                <a:solidFill>
                  <a:schemeClr val="accent2"/>
                </a:solidFill>
                <a:latin typeface="Lato"/>
                <a:ea typeface="Lato"/>
                <a:cs typeface="Lato"/>
                <a:sym typeface="Lato"/>
              </a:rPr>
              <a:t>Demo</a:t>
            </a:r>
            <a:endParaRPr sz="2400">
              <a:solidFill>
                <a:schemeClr val="accent2"/>
              </a:solidFill>
              <a:latin typeface="Lato"/>
              <a:ea typeface="Lato"/>
              <a:cs typeface="Lato"/>
              <a:sym typeface="Lato"/>
            </a:endParaRPr>
          </a:p>
          <a:p>
            <a:pPr indent="-215900" lvl="0" marL="127000" marR="0" rtl="0" algn="l">
              <a:lnSpc>
                <a:spcPct val="150000"/>
              </a:lnSpc>
              <a:spcBef>
                <a:spcPts val="0"/>
              </a:spcBef>
              <a:spcAft>
                <a:spcPts val="0"/>
              </a:spcAft>
              <a:buClr>
                <a:schemeClr val="accent2"/>
              </a:buClr>
              <a:buSzPts val="2400"/>
              <a:buAutoNum type="arabicPeriod"/>
            </a:pPr>
            <a:r>
              <a:rPr lang="en" sz="2400">
                <a:solidFill>
                  <a:schemeClr val="accent2"/>
                </a:solidFill>
                <a:latin typeface="Lato"/>
                <a:ea typeface="Lato"/>
                <a:cs typeface="Lato"/>
                <a:sym typeface="Lato"/>
              </a:rPr>
              <a:t>What’s Next?</a:t>
            </a:r>
            <a:endParaRPr sz="2400">
              <a:solidFill>
                <a:schemeClr val="accent2"/>
              </a:solidFill>
              <a:latin typeface="Lato"/>
              <a:ea typeface="Lato"/>
              <a:cs typeface="Lato"/>
              <a:sym typeface="Lato"/>
            </a:endParaRPr>
          </a:p>
          <a:p>
            <a:pPr indent="-215900" lvl="0" marL="127000" marR="0" rtl="0" algn="l">
              <a:lnSpc>
                <a:spcPct val="150000"/>
              </a:lnSpc>
              <a:spcBef>
                <a:spcPts val="0"/>
              </a:spcBef>
              <a:spcAft>
                <a:spcPts val="0"/>
              </a:spcAft>
              <a:buClr>
                <a:schemeClr val="accent2"/>
              </a:buClr>
              <a:buSzPts val="2400"/>
              <a:buAutoNum type="arabicPeriod"/>
            </a:pPr>
            <a:r>
              <a:rPr lang="en" sz="2400">
                <a:solidFill>
                  <a:schemeClr val="accent2"/>
                </a:solidFill>
                <a:latin typeface="Lato"/>
                <a:ea typeface="Lato"/>
                <a:cs typeface="Lato"/>
                <a:sym typeface="Lato"/>
              </a:rPr>
              <a:t>Why Archway?</a:t>
            </a:r>
            <a:endParaRPr sz="2400">
              <a:solidFill>
                <a:schemeClr val="accent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8"/>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pic>
        <p:nvPicPr>
          <p:cNvPr id="114" name="Google Shape;114;p18"/>
          <p:cNvPicPr preferRelativeResize="0"/>
          <p:nvPr/>
        </p:nvPicPr>
        <p:blipFill>
          <a:blip r:embed="rId3">
            <a:alphaModFix/>
          </a:blip>
          <a:stretch>
            <a:fillRect/>
          </a:stretch>
        </p:blipFill>
        <p:spPr>
          <a:xfrm>
            <a:off x="2886275" y="1624275"/>
            <a:ext cx="6257727" cy="3519226"/>
          </a:xfrm>
          <a:prstGeom prst="rect">
            <a:avLst/>
          </a:prstGeom>
          <a:noFill/>
          <a:ln>
            <a:noFill/>
          </a:ln>
        </p:spPr>
      </p:pic>
      <p:grpSp>
        <p:nvGrpSpPr>
          <p:cNvPr id="115" name="Google Shape;115;p18"/>
          <p:cNvGrpSpPr/>
          <p:nvPr/>
        </p:nvGrpSpPr>
        <p:grpSpPr>
          <a:xfrm>
            <a:off x="0" y="0"/>
            <a:ext cx="8005400" cy="5143500"/>
            <a:chOff x="0" y="0"/>
            <a:chExt cx="21342042" cy="13716000"/>
          </a:xfrm>
        </p:grpSpPr>
        <p:sp>
          <p:nvSpPr>
            <p:cNvPr id="116" name="Google Shape;116;p18"/>
            <p:cNvSpPr/>
            <p:nvPr/>
          </p:nvSpPr>
          <p:spPr>
            <a:xfrm rot="5400000">
              <a:off x="7611042" y="-15000"/>
              <a:ext cx="13716000" cy="13746000"/>
            </a:xfrm>
            <a:prstGeom prst="rtTriangle">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7" name="Google Shape;117;p18"/>
            <p:cNvSpPr/>
            <p:nvPr/>
          </p:nvSpPr>
          <p:spPr>
            <a:xfrm>
              <a:off x="0" y="0"/>
              <a:ext cx="7626000" cy="137160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18" name="Google Shape;118;p18"/>
          <p:cNvGrpSpPr/>
          <p:nvPr/>
        </p:nvGrpSpPr>
        <p:grpSpPr>
          <a:xfrm>
            <a:off x="676472" y="1014744"/>
            <a:ext cx="4378199" cy="2656802"/>
            <a:chOff x="1803443" y="2346088"/>
            <a:chExt cx="11672086" cy="7084807"/>
          </a:xfrm>
        </p:grpSpPr>
        <p:grpSp>
          <p:nvGrpSpPr>
            <p:cNvPr id="119" name="Google Shape;119;p18"/>
            <p:cNvGrpSpPr/>
            <p:nvPr/>
          </p:nvGrpSpPr>
          <p:grpSpPr>
            <a:xfrm>
              <a:off x="1803443" y="4285104"/>
              <a:ext cx="11672086" cy="5145791"/>
              <a:chOff x="10867034" y="6211603"/>
              <a:chExt cx="20341732" cy="5145791"/>
            </a:xfrm>
          </p:grpSpPr>
          <p:sp>
            <p:nvSpPr>
              <p:cNvPr id="120" name="Google Shape;120;p18"/>
              <p:cNvSpPr txBox="1"/>
              <p:nvPr/>
            </p:nvSpPr>
            <p:spPr>
              <a:xfrm>
                <a:off x="10976467" y="6211603"/>
                <a:ext cx="20232300" cy="37857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SzPts val="1100"/>
                  <a:buNone/>
                </a:pPr>
                <a:r>
                  <a:rPr b="1" lang="en" sz="4500">
                    <a:solidFill>
                      <a:schemeClr val="accent3"/>
                    </a:solidFill>
                    <a:latin typeface="Lato"/>
                    <a:ea typeface="Lato"/>
                    <a:cs typeface="Lato"/>
                    <a:sym typeface="Lato"/>
                  </a:rPr>
                  <a:t>BUSINESS PROBLEM</a:t>
                </a:r>
                <a:endParaRPr b="1" sz="4500">
                  <a:solidFill>
                    <a:schemeClr val="accent3"/>
                  </a:solidFill>
                  <a:latin typeface="Lato"/>
                  <a:ea typeface="Lato"/>
                  <a:cs typeface="Lato"/>
                  <a:sym typeface="Lato"/>
                </a:endParaRPr>
              </a:p>
            </p:txBody>
          </p:sp>
          <p:sp>
            <p:nvSpPr>
              <p:cNvPr id="121" name="Google Shape;121;p18"/>
              <p:cNvSpPr txBox="1"/>
              <p:nvPr/>
            </p:nvSpPr>
            <p:spPr>
              <a:xfrm>
                <a:off x="10867034" y="10034994"/>
                <a:ext cx="14012700" cy="1322400"/>
              </a:xfrm>
              <a:prstGeom prst="rect">
                <a:avLst/>
              </a:prstGeom>
              <a:noFill/>
              <a:ln>
                <a:noFill/>
              </a:ln>
            </p:spPr>
            <p:txBody>
              <a:bodyPr anchorCtr="0" anchor="t" bIns="40775" lIns="81550" spcFirstLastPara="1" rIns="81550" wrap="square" tIns="40775">
                <a:noAutofit/>
              </a:bodyPr>
              <a:lstStyle/>
              <a:p>
                <a:pPr indent="0" lvl="0" marL="0" marR="0" rtl="0" algn="l">
                  <a:lnSpc>
                    <a:spcPct val="107475"/>
                  </a:lnSpc>
                  <a:spcBef>
                    <a:spcPts val="0"/>
                  </a:spcBef>
                  <a:spcAft>
                    <a:spcPts val="0"/>
                  </a:spcAft>
                  <a:buClr>
                    <a:schemeClr val="lt1"/>
                  </a:buClr>
                  <a:buSzPts val="1500"/>
                  <a:buFont typeface="Arial"/>
                  <a:buNone/>
                </a:pPr>
                <a:r>
                  <a:t/>
                </a:r>
                <a:endParaRPr sz="1500">
                  <a:solidFill>
                    <a:schemeClr val="lt1"/>
                  </a:solidFill>
                  <a:latin typeface="Lato"/>
                  <a:ea typeface="Lato"/>
                  <a:cs typeface="Lato"/>
                  <a:sym typeface="Lato"/>
                </a:endParaRPr>
              </a:p>
            </p:txBody>
          </p:sp>
        </p:grpSp>
        <p:sp>
          <p:nvSpPr>
            <p:cNvPr id="122" name="Google Shape;122;p18"/>
            <p:cNvSpPr txBox="1"/>
            <p:nvPr/>
          </p:nvSpPr>
          <p:spPr>
            <a:xfrm>
              <a:off x="1803849" y="2346088"/>
              <a:ext cx="1545300" cy="19389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4500">
                  <a:solidFill>
                    <a:schemeClr val="lt1"/>
                  </a:solidFill>
                  <a:latin typeface="Lato"/>
                  <a:ea typeface="Lato"/>
                  <a:cs typeface="Lato"/>
                  <a:sym typeface="Lato"/>
                </a:rPr>
                <a:t>1</a:t>
              </a:r>
              <a:endParaRPr b="1" sz="4500">
                <a:solidFill>
                  <a:schemeClr val="lt1"/>
                </a:solidFill>
                <a:latin typeface="Lato"/>
                <a:ea typeface="Lato"/>
                <a:cs typeface="Lato"/>
                <a:sym typeface="La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p:nvPr/>
        </p:nvSpPr>
        <p:spPr>
          <a:xfrm>
            <a:off x="0" y="4829175"/>
            <a:ext cx="9144000" cy="3144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2700" u="none" cap="none" strike="noStrike">
              <a:solidFill>
                <a:schemeClr val="lt1"/>
              </a:solidFill>
              <a:latin typeface="Calibri"/>
              <a:ea typeface="Calibri"/>
              <a:cs typeface="Calibri"/>
              <a:sym typeface="Calibri"/>
            </a:endParaRPr>
          </a:p>
        </p:txBody>
      </p:sp>
      <p:sp>
        <p:nvSpPr>
          <p:cNvPr id="129" name="Google Shape;129;p19"/>
          <p:cNvSpPr txBox="1"/>
          <p:nvPr/>
        </p:nvSpPr>
        <p:spPr>
          <a:xfrm>
            <a:off x="616025" y="940150"/>
            <a:ext cx="4823400" cy="5475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Clr>
                <a:schemeClr val="dk2"/>
              </a:buClr>
              <a:buSzPts val="1100"/>
              <a:buFont typeface="Arial"/>
              <a:buNone/>
            </a:pPr>
            <a:r>
              <a:rPr b="1" lang="en" sz="3600">
                <a:solidFill>
                  <a:schemeClr val="accent3"/>
                </a:solidFill>
                <a:latin typeface="Lato"/>
                <a:ea typeface="Lato"/>
                <a:cs typeface="Lato"/>
                <a:sym typeface="Lato"/>
              </a:rPr>
              <a:t>BUSINESS PROBLEM</a:t>
            </a:r>
            <a:endParaRPr b="1" sz="3600">
              <a:solidFill>
                <a:schemeClr val="accent3"/>
              </a:solidFill>
              <a:latin typeface="Lato"/>
              <a:ea typeface="Lato"/>
              <a:cs typeface="Lato"/>
              <a:sym typeface="Lato"/>
            </a:endParaRPr>
          </a:p>
          <a:p>
            <a:pPr indent="0" lvl="0" marL="0" marR="0" rtl="0" algn="l">
              <a:spcBef>
                <a:spcPts val="0"/>
              </a:spcBef>
              <a:spcAft>
                <a:spcPts val="0"/>
              </a:spcAft>
              <a:buClr>
                <a:schemeClr val="dk2"/>
              </a:buClr>
              <a:buSzPts val="1100"/>
              <a:buFont typeface="Arial"/>
              <a:buNone/>
            </a:pPr>
            <a:r>
              <a:t/>
            </a:r>
            <a:endParaRPr b="1" sz="3600">
              <a:solidFill>
                <a:schemeClr val="accent3"/>
              </a:solidFill>
              <a:latin typeface="Lato"/>
              <a:ea typeface="Lato"/>
              <a:cs typeface="Lato"/>
              <a:sym typeface="Lato"/>
            </a:endParaRPr>
          </a:p>
          <a:p>
            <a:pPr indent="0" lvl="0" marL="0" marR="0" rtl="0" algn="l">
              <a:spcBef>
                <a:spcPts val="0"/>
              </a:spcBef>
              <a:spcAft>
                <a:spcPts val="0"/>
              </a:spcAft>
              <a:buNone/>
            </a:pPr>
            <a:r>
              <a:t/>
            </a:r>
            <a:endParaRPr b="1" sz="3600">
              <a:solidFill>
                <a:schemeClr val="accent3"/>
              </a:solidFill>
              <a:latin typeface="Lato"/>
              <a:ea typeface="Lato"/>
              <a:cs typeface="Lato"/>
              <a:sym typeface="Lato"/>
            </a:endParaRPr>
          </a:p>
        </p:txBody>
      </p:sp>
      <p:sp>
        <p:nvSpPr>
          <p:cNvPr id="130" name="Google Shape;130;p19"/>
          <p:cNvSpPr/>
          <p:nvPr/>
        </p:nvSpPr>
        <p:spPr>
          <a:xfrm>
            <a:off x="5036376" y="2073350"/>
            <a:ext cx="4014600" cy="18639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lang="en" sz="3000">
                <a:solidFill>
                  <a:schemeClr val="dk2"/>
                </a:solidFill>
                <a:latin typeface="Lato"/>
                <a:ea typeface="Lato"/>
                <a:cs typeface="Lato"/>
                <a:sym typeface="Lato"/>
              </a:rPr>
              <a:t>There is no easy way to showcase and manage capstones.</a:t>
            </a:r>
            <a:endParaRPr sz="3000"/>
          </a:p>
        </p:txBody>
      </p:sp>
      <p:sp>
        <p:nvSpPr>
          <p:cNvPr id="131" name="Google Shape;131;p19"/>
          <p:cNvSpPr txBox="1"/>
          <p:nvPr/>
        </p:nvSpPr>
        <p:spPr>
          <a:xfrm>
            <a:off x="616025" y="2063700"/>
            <a:ext cx="4268400" cy="2189400"/>
          </a:xfrm>
          <a:prstGeom prst="rect">
            <a:avLst/>
          </a:prstGeom>
          <a:noFill/>
          <a:ln>
            <a:noFill/>
          </a:ln>
        </p:spPr>
        <p:txBody>
          <a:bodyPr anchorCtr="0" anchor="t" bIns="40775" lIns="81550" spcFirstLastPara="1" rIns="81550" wrap="square" tIns="40775">
            <a:noAutofit/>
          </a:bodyPr>
          <a:lstStyle/>
          <a:p>
            <a:pPr indent="-292100" lvl="0" marL="457200" marR="0" rtl="0" algn="l">
              <a:lnSpc>
                <a:spcPct val="179125"/>
              </a:lnSpc>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Capstone projects are largely buried in department pages</a:t>
            </a:r>
            <a:endParaRPr sz="1000">
              <a:solidFill>
                <a:schemeClr val="dk1"/>
              </a:solidFill>
              <a:latin typeface="Lato"/>
              <a:ea typeface="Lato"/>
              <a:cs typeface="Lato"/>
              <a:sym typeface="Lato"/>
            </a:endParaRPr>
          </a:p>
          <a:p>
            <a:pPr indent="-292100" lvl="0" marL="457200" marR="0" rtl="0" algn="l">
              <a:lnSpc>
                <a:spcPct val="179125"/>
              </a:lnSpc>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No centralized and controlled solution to showcasing capstones</a:t>
            </a:r>
            <a:endParaRPr sz="1000">
              <a:solidFill>
                <a:schemeClr val="dk1"/>
              </a:solidFill>
              <a:latin typeface="Lato"/>
              <a:ea typeface="Lato"/>
              <a:cs typeface="Lato"/>
              <a:sym typeface="Lato"/>
            </a:endParaRPr>
          </a:p>
          <a:p>
            <a:pPr indent="-292100" lvl="0" marL="457200" marR="0" rtl="0" algn="l">
              <a:lnSpc>
                <a:spcPct val="179125"/>
              </a:lnSpc>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No easy way for sponsors to get involved in the capstone process</a:t>
            </a:r>
            <a:endParaRPr sz="1000">
              <a:solidFill>
                <a:schemeClr val="dk1"/>
              </a:solidFill>
              <a:latin typeface="Lato"/>
              <a:ea typeface="Lato"/>
              <a:cs typeface="Lato"/>
              <a:sym typeface="Lato"/>
            </a:endParaRPr>
          </a:p>
          <a:p>
            <a:pPr indent="-292100" lvl="0" marL="457200" marR="0" rtl="0" algn="l">
              <a:lnSpc>
                <a:spcPct val="179125"/>
              </a:lnSpc>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Must go through IT </a:t>
            </a:r>
            <a:r>
              <a:rPr lang="en" sz="1000">
                <a:solidFill>
                  <a:schemeClr val="dk1"/>
                </a:solidFill>
                <a:latin typeface="Lato"/>
                <a:ea typeface="Lato"/>
                <a:cs typeface="Lato"/>
                <a:sym typeface="Lato"/>
              </a:rPr>
              <a:t>webmasters</a:t>
            </a:r>
            <a:r>
              <a:rPr lang="en" sz="1000">
                <a:solidFill>
                  <a:schemeClr val="dk1"/>
                </a:solidFill>
                <a:latin typeface="Lato"/>
                <a:ea typeface="Lato"/>
                <a:cs typeface="Lato"/>
                <a:sym typeface="Lato"/>
              </a:rPr>
              <a:t> just to get a capstone updated or published</a:t>
            </a:r>
            <a:endParaRPr sz="1000">
              <a:solidFill>
                <a:schemeClr val="dk1"/>
              </a:solidFill>
              <a:latin typeface="Lato"/>
              <a:ea typeface="Lato"/>
              <a:cs typeface="Lato"/>
              <a:sym typeface="Lato"/>
            </a:endParaRPr>
          </a:p>
          <a:p>
            <a:pPr indent="-292100" lvl="0" marL="457200" marR="0" rtl="0" algn="l">
              <a:lnSpc>
                <a:spcPct val="179125"/>
              </a:lnSpc>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Difficult to organize interdisciplinary projects</a:t>
            </a:r>
            <a:endParaRPr sz="1000">
              <a:solidFill>
                <a:schemeClr val="dk1"/>
              </a:solidFill>
              <a:latin typeface="Lato"/>
              <a:ea typeface="Lato"/>
              <a:cs typeface="Lato"/>
              <a:sym typeface="Lato"/>
            </a:endParaRPr>
          </a:p>
        </p:txBody>
      </p:sp>
      <p:grpSp>
        <p:nvGrpSpPr>
          <p:cNvPr id="132" name="Google Shape;132;p19"/>
          <p:cNvGrpSpPr/>
          <p:nvPr/>
        </p:nvGrpSpPr>
        <p:grpSpPr>
          <a:xfrm>
            <a:off x="0" y="314325"/>
            <a:ext cx="2725590" cy="419340"/>
            <a:chOff x="0" y="838200"/>
            <a:chExt cx="7266301" cy="1118240"/>
          </a:xfrm>
        </p:grpSpPr>
        <p:sp>
          <p:nvSpPr>
            <p:cNvPr id="133" name="Google Shape;133;p19"/>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4" name="Google Shape;134;p19"/>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0"/>
          <p:cNvPicPr preferRelativeResize="0"/>
          <p:nvPr/>
        </p:nvPicPr>
        <p:blipFill>
          <a:blip r:embed="rId3">
            <a:alphaModFix/>
          </a:blip>
          <a:stretch>
            <a:fillRect/>
          </a:stretch>
        </p:blipFill>
        <p:spPr>
          <a:xfrm>
            <a:off x="225751" y="1552650"/>
            <a:ext cx="4658726" cy="3193962"/>
          </a:xfrm>
          <a:prstGeom prst="rect">
            <a:avLst/>
          </a:prstGeom>
          <a:noFill/>
          <a:ln>
            <a:noFill/>
          </a:ln>
        </p:spPr>
      </p:pic>
      <p:sp>
        <p:nvSpPr>
          <p:cNvPr id="141" name="Google Shape;141;p20"/>
          <p:cNvSpPr/>
          <p:nvPr/>
        </p:nvSpPr>
        <p:spPr>
          <a:xfrm>
            <a:off x="0" y="4829175"/>
            <a:ext cx="9144000" cy="3144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2700" u="none" cap="none" strike="noStrike">
              <a:solidFill>
                <a:schemeClr val="lt1"/>
              </a:solidFill>
              <a:latin typeface="Calibri"/>
              <a:ea typeface="Calibri"/>
              <a:cs typeface="Calibri"/>
              <a:sym typeface="Calibri"/>
            </a:endParaRPr>
          </a:p>
        </p:txBody>
      </p:sp>
      <p:sp>
        <p:nvSpPr>
          <p:cNvPr id="142" name="Google Shape;142;p20"/>
          <p:cNvSpPr txBox="1"/>
          <p:nvPr/>
        </p:nvSpPr>
        <p:spPr>
          <a:xfrm>
            <a:off x="616025" y="940150"/>
            <a:ext cx="4823400" cy="5475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Clr>
                <a:schemeClr val="dk2"/>
              </a:buClr>
              <a:buSzPts val="1100"/>
              <a:buFont typeface="Arial"/>
              <a:buNone/>
            </a:pPr>
            <a:r>
              <a:rPr b="1" lang="en" sz="3600">
                <a:solidFill>
                  <a:schemeClr val="accent3"/>
                </a:solidFill>
                <a:latin typeface="Lato"/>
                <a:ea typeface="Lato"/>
                <a:cs typeface="Lato"/>
                <a:sym typeface="Lato"/>
              </a:rPr>
              <a:t>PAST SOLUTIONS</a:t>
            </a:r>
            <a:endParaRPr b="1" sz="3600">
              <a:solidFill>
                <a:schemeClr val="accent3"/>
              </a:solidFill>
              <a:latin typeface="Lato"/>
              <a:ea typeface="Lato"/>
              <a:cs typeface="Lato"/>
              <a:sym typeface="Lato"/>
            </a:endParaRPr>
          </a:p>
        </p:txBody>
      </p:sp>
      <p:grpSp>
        <p:nvGrpSpPr>
          <p:cNvPr id="143" name="Google Shape;143;p20"/>
          <p:cNvGrpSpPr/>
          <p:nvPr/>
        </p:nvGrpSpPr>
        <p:grpSpPr>
          <a:xfrm>
            <a:off x="0" y="314325"/>
            <a:ext cx="2725590" cy="419340"/>
            <a:chOff x="0" y="838200"/>
            <a:chExt cx="7266301" cy="1118240"/>
          </a:xfrm>
        </p:grpSpPr>
        <p:sp>
          <p:nvSpPr>
            <p:cNvPr id="144" name="Google Shape;144;p20"/>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5" name="Google Shape;145;p20"/>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146" name="Google Shape;146;p20"/>
          <p:cNvPicPr preferRelativeResize="0"/>
          <p:nvPr/>
        </p:nvPicPr>
        <p:blipFill>
          <a:blip r:embed="rId4">
            <a:alphaModFix/>
          </a:blip>
          <a:stretch>
            <a:fillRect/>
          </a:stretch>
        </p:blipFill>
        <p:spPr>
          <a:xfrm>
            <a:off x="291674" y="1561425"/>
            <a:ext cx="4728564" cy="3193950"/>
          </a:xfrm>
          <a:prstGeom prst="rect">
            <a:avLst/>
          </a:prstGeom>
          <a:noFill/>
          <a:ln>
            <a:noFill/>
          </a:ln>
        </p:spPr>
      </p:pic>
      <p:pic>
        <p:nvPicPr>
          <p:cNvPr id="147" name="Google Shape;147;p20"/>
          <p:cNvPicPr preferRelativeResize="0"/>
          <p:nvPr/>
        </p:nvPicPr>
        <p:blipFill>
          <a:blip r:embed="rId5">
            <a:alphaModFix/>
          </a:blip>
          <a:stretch>
            <a:fillRect/>
          </a:stretch>
        </p:blipFill>
        <p:spPr>
          <a:xfrm>
            <a:off x="755937" y="1561438"/>
            <a:ext cx="3179039" cy="3193949"/>
          </a:xfrm>
          <a:prstGeom prst="rect">
            <a:avLst/>
          </a:prstGeom>
          <a:noFill/>
          <a:ln>
            <a:noFill/>
          </a:ln>
        </p:spPr>
      </p:pic>
      <p:pic>
        <p:nvPicPr>
          <p:cNvPr id="148" name="Google Shape;148;p20"/>
          <p:cNvPicPr preferRelativeResize="0"/>
          <p:nvPr/>
        </p:nvPicPr>
        <p:blipFill>
          <a:blip r:embed="rId6">
            <a:alphaModFix/>
          </a:blip>
          <a:stretch>
            <a:fillRect/>
          </a:stretch>
        </p:blipFill>
        <p:spPr>
          <a:xfrm>
            <a:off x="606573" y="1557337"/>
            <a:ext cx="3897077" cy="3202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4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1"/>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pic>
        <p:nvPicPr>
          <p:cNvPr id="155" name="Google Shape;155;p21"/>
          <p:cNvPicPr preferRelativeResize="0"/>
          <p:nvPr/>
        </p:nvPicPr>
        <p:blipFill>
          <a:blip r:embed="rId3">
            <a:alphaModFix/>
          </a:blip>
          <a:stretch>
            <a:fillRect/>
          </a:stretch>
        </p:blipFill>
        <p:spPr>
          <a:xfrm>
            <a:off x="2886275" y="1624275"/>
            <a:ext cx="6257727" cy="3519226"/>
          </a:xfrm>
          <a:prstGeom prst="rect">
            <a:avLst/>
          </a:prstGeom>
          <a:noFill/>
          <a:ln>
            <a:noFill/>
          </a:ln>
        </p:spPr>
      </p:pic>
      <p:grpSp>
        <p:nvGrpSpPr>
          <p:cNvPr id="156" name="Google Shape;156;p21"/>
          <p:cNvGrpSpPr/>
          <p:nvPr/>
        </p:nvGrpSpPr>
        <p:grpSpPr>
          <a:xfrm>
            <a:off x="0" y="0"/>
            <a:ext cx="8005400" cy="5143500"/>
            <a:chOff x="0" y="0"/>
            <a:chExt cx="21342042" cy="13716000"/>
          </a:xfrm>
        </p:grpSpPr>
        <p:sp>
          <p:nvSpPr>
            <p:cNvPr id="157" name="Google Shape;157;p21"/>
            <p:cNvSpPr/>
            <p:nvPr/>
          </p:nvSpPr>
          <p:spPr>
            <a:xfrm rot="5400000">
              <a:off x="7611042" y="-15000"/>
              <a:ext cx="13716000" cy="13746000"/>
            </a:xfrm>
            <a:prstGeom prst="rtTriangle">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8" name="Google Shape;158;p21"/>
            <p:cNvSpPr/>
            <p:nvPr/>
          </p:nvSpPr>
          <p:spPr>
            <a:xfrm>
              <a:off x="0" y="0"/>
              <a:ext cx="7626000" cy="137160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59" name="Google Shape;159;p21"/>
          <p:cNvGrpSpPr/>
          <p:nvPr/>
        </p:nvGrpSpPr>
        <p:grpSpPr>
          <a:xfrm>
            <a:off x="676472" y="1014744"/>
            <a:ext cx="4378199" cy="2656802"/>
            <a:chOff x="1803443" y="2346088"/>
            <a:chExt cx="11672086" cy="7084807"/>
          </a:xfrm>
        </p:grpSpPr>
        <p:grpSp>
          <p:nvGrpSpPr>
            <p:cNvPr id="160" name="Google Shape;160;p21"/>
            <p:cNvGrpSpPr/>
            <p:nvPr/>
          </p:nvGrpSpPr>
          <p:grpSpPr>
            <a:xfrm>
              <a:off x="1803443" y="4285104"/>
              <a:ext cx="11672086" cy="5145791"/>
              <a:chOff x="10867034" y="6211603"/>
              <a:chExt cx="20341732" cy="5145791"/>
            </a:xfrm>
          </p:grpSpPr>
          <p:sp>
            <p:nvSpPr>
              <p:cNvPr id="161" name="Google Shape;161;p21"/>
              <p:cNvSpPr txBox="1"/>
              <p:nvPr/>
            </p:nvSpPr>
            <p:spPr>
              <a:xfrm>
                <a:off x="10976467" y="6211603"/>
                <a:ext cx="20232300" cy="37857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SzPts val="1100"/>
                  <a:buNone/>
                </a:pPr>
                <a:r>
                  <a:rPr b="1" lang="en" sz="4500">
                    <a:solidFill>
                      <a:schemeClr val="accent3"/>
                    </a:solidFill>
                    <a:latin typeface="Lato"/>
                    <a:ea typeface="Lato"/>
                    <a:cs typeface="Lato"/>
                    <a:sym typeface="Lato"/>
                  </a:rPr>
                  <a:t>OUR SOLUTION</a:t>
                </a:r>
                <a:endParaRPr b="1" sz="4500">
                  <a:solidFill>
                    <a:schemeClr val="accent3"/>
                  </a:solidFill>
                  <a:latin typeface="Lato"/>
                  <a:ea typeface="Lato"/>
                  <a:cs typeface="Lato"/>
                  <a:sym typeface="Lato"/>
                </a:endParaRPr>
              </a:p>
            </p:txBody>
          </p:sp>
          <p:sp>
            <p:nvSpPr>
              <p:cNvPr id="162" name="Google Shape;162;p21"/>
              <p:cNvSpPr txBox="1"/>
              <p:nvPr/>
            </p:nvSpPr>
            <p:spPr>
              <a:xfrm>
                <a:off x="10867034" y="10034994"/>
                <a:ext cx="14012700" cy="1322400"/>
              </a:xfrm>
              <a:prstGeom prst="rect">
                <a:avLst/>
              </a:prstGeom>
              <a:noFill/>
              <a:ln>
                <a:noFill/>
              </a:ln>
            </p:spPr>
            <p:txBody>
              <a:bodyPr anchorCtr="0" anchor="t" bIns="40775" lIns="81550" spcFirstLastPara="1" rIns="81550" wrap="square" tIns="40775">
                <a:noAutofit/>
              </a:bodyPr>
              <a:lstStyle/>
              <a:p>
                <a:pPr indent="0" lvl="0" marL="0" marR="0" rtl="0" algn="l">
                  <a:lnSpc>
                    <a:spcPct val="107475"/>
                  </a:lnSpc>
                  <a:spcBef>
                    <a:spcPts val="0"/>
                  </a:spcBef>
                  <a:spcAft>
                    <a:spcPts val="0"/>
                  </a:spcAft>
                  <a:buClr>
                    <a:schemeClr val="lt1"/>
                  </a:buClr>
                  <a:buSzPts val="1500"/>
                  <a:buFont typeface="Arial"/>
                  <a:buNone/>
                </a:pPr>
                <a:r>
                  <a:t/>
                </a:r>
                <a:endParaRPr sz="1500">
                  <a:solidFill>
                    <a:schemeClr val="lt1"/>
                  </a:solidFill>
                  <a:latin typeface="Lato"/>
                  <a:ea typeface="Lato"/>
                  <a:cs typeface="Lato"/>
                  <a:sym typeface="Lato"/>
                </a:endParaRPr>
              </a:p>
            </p:txBody>
          </p:sp>
        </p:grpSp>
        <p:sp>
          <p:nvSpPr>
            <p:cNvPr id="163" name="Google Shape;163;p21"/>
            <p:cNvSpPr txBox="1"/>
            <p:nvPr/>
          </p:nvSpPr>
          <p:spPr>
            <a:xfrm>
              <a:off x="1803849" y="2346088"/>
              <a:ext cx="1545300" cy="19389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4500">
                  <a:solidFill>
                    <a:schemeClr val="lt1"/>
                  </a:solidFill>
                  <a:latin typeface="Lato"/>
                  <a:ea typeface="Lato"/>
                  <a:cs typeface="Lato"/>
                  <a:sym typeface="Lato"/>
                </a:rPr>
                <a:t>2</a:t>
              </a:r>
              <a:endParaRPr b="1" sz="4500">
                <a:solidFill>
                  <a:schemeClr val="lt1"/>
                </a:solidFill>
                <a:latin typeface="Lato"/>
                <a:ea typeface="Lato"/>
                <a:cs typeface="Lato"/>
                <a:sym typeface="La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2"/>
          <p:cNvSpPr/>
          <p:nvPr/>
        </p:nvSpPr>
        <p:spPr>
          <a:xfrm>
            <a:off x="0" y="0"/>
            <a:ext cx="9144000" cy="51435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170" name="Google Shape;170;p22"/>
          <p:cNvSpPr txBox="1"/>
          <p:nvPr/>
        </p:nvSpPr>
        <p:spPr>
          <a:xfrm>
            <a:off x="2283646" y="172374"/>
            <a:ext cx="4576800" cy="8592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4500">
                <a:solidFill>
                  <a:schemeClr val="accent3"/>
                </a:solidFill>
                <a:latin typeface="Lato"/>
                <a:ea typeface="Lato"/>
                <a:cs typeface="Lato"/>
                <a:sym typeface="Lato"/>
              </a:rPr>
              <a:t>OUR SOLUTION</a:t>
            </a:r>
            <a:endParaRPr b="1" sz="4500">
              <a:solidFill>
                <a:schemeClr val="accent3"/>
              </a:solidFill>
              <a:latin typeface="Lato"/>
              <a:ea typeface="Lato"/>
              <a:cs typeface="Lato"/>
              <a:sym typeface="Lato"/>
            </a:endParaRPr>
          </a:p>
        </p:txBody>
      </p:sp>
      <p:grpSp>
        <p:nvGrpSpPr>
          <p:cNvPr id="171" name="Google Shape;171;p22"/>
          <p:cNvGrpSpPr/>
          <p:nvPr/>
        </p:nvGrpSpPr>
        <p:grpSpPr>
          <a:xfrm>
            <a:off x="125049" y="1546650"/>
            <a:ext cx="2050800" cy="2050200"/>
            <a:chOff x="2604299" y="1031525"/>
            <a:chExt cx="2050800" cy="2050200"/>
          </a:xfrm>
        </p:grpSpPr>
        <p:sp>
          <p:nvSpPr>
            <p:cNvPr id="172" name="Google Shape;172;p22"/>
            <p:cNvSpPr/>
            <p:nvPr/>
          </p:nvSpPr>
          <p:spPr>
            <a:xfrm>
              <a:off x="2604299" y="1031525"/>
              <a:ext cx="2050800" cy="2050200"/>
            </a:xfrm>
            <a:prstGeom prst="diamond">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73" name="Google Shape;173;p22"/>
            <p:cNvPicPr preferRelativeResize="0"/>
            <p:nvPr/>
          </p:nvPicPr>
          <p:blipFill>
            <a:blip r:embed="rId3">
              <a:alphaModFix/>
            </a:blip>
            <a:stretch>
              <a:fillRect/>
            </a:stretch>
          </p:blipFill>
          <p:spPr>
            <a:xfrm>
              <a:off x="3143025" y="1481563"/>
              <a:ext cx="973325" cy="1031725"/>
            </a:xfrm>
            <a:prstGeom prst="rect">
              <a:avLst/>
            </a:prstGeom>
            <a:noFill/>
            <a:ln>
              <a:noFill/>
            </a:ln>
          </p:spPr>
        </p:pic>
      </p:grpSp>
      <p:sp>
        <p:nvSpPr>
          <p:cNvPr id="174" name="Google Shape;174;p22"/>
          <p:cNvSpPr txBox="1"/>
          <p:nvPr/>
        </p:nvSpPr>
        <p:spPr>
          <a:xfrm>
            <a:off x="2531050" y="1694775"/>
            <a:ext cx="6164700" cy="25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2"/>
                </a:solidFill>
                <a:latin typeface="Lato"/>
                <a:ea typeface="Lato"/>
                <a:cs typeface="Lato"/>
                <a:sym typeface="Lato"/>
              </a:rPr>
              <a:t>Archway</a:t>
            </a:r>
            <a:r>
              <a:rPr lang="en" sz="2400">
                <a:solidFill>
                  <a:schemeClr val="accent2"/>
                </a:solidFill>
                <a:latin typeface="Lato"/>
                <a:ea typeface="Lato"/>
                <a:cs typeface="Lato"/>
                <a:sym typeface="Lato"/>
              </a:rPr>
              <a:t> is a Capstone Management System (CMS) that provides universities with a centralized and  configurable  software solution to manage and showcase capstones.</a:t>
            </a:r>
            <a:endParaRPr sz="2400">
              <a:solidFill>
                <a:schemeClr val="accent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3"/>
          <p:cNvSpPr/>
          <p:nvPr/>
        </p:nvSpPr>
        <p:spPr>
          <a:xfrm>
            <a:off x="0" y="4829175"/>
            <a:ext cx="9144000" cy="3144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2700" u="none" cap="none" strike="noStrike">
              <a:solidFill>
                <a:schemeClr val="lt1"/>
              </a:solidFill>
              <a:latin typeface="Calibri"/>
              <a:ea typeface="Calibri"/>
              <a:cs typeface="Calibri"/>
              <a:sym typeface="Calibri"/>
            </a:endParaRPr>
          </a:p>
        </p:txBody>
      </p:sp>
      <p:sp>
        <p:nvSpPr>
          <p:cNvPr id="181" name="Google Shape;181;p23"/>
          <p:cNvSpPr txBox="1"/>
          <p:nvPr/>
        </p:nvSpPr>
        <p:spPr>
          <a:xfrm>
            <a:off x="616000" y="814350"/>
            <a:ext cx="8109300" cy="5475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b="1" lang="en" sz="3600">
                <a:solidFill>
                  <a:schemeClr val="accent3"/>
                </a:solidFill>
                <a:latin typeface="Lato"/>
                <a:ea typeface="Lato"/>
                <a:cs typeface="Lato"/>
                <a:sym typeface="Lato"/>
              </a:rPr>
              <a:t>HOW DOES ARCHWAY COMPARE</a:t>
            </a:r>
            <a:endParaRPr b="1" sz="3600">
              <a:solidFill>
                <a:schemeClr val="accent3"/>
              </a:solidFill>
              <a:latin typeface="Lato"/>
              <a:ea typeface="Lato"/>
              <a:cs typeface="Lato"/>
              <a:sym typeface="Lato"/>
            </a:endParaRPr>
          </a:p>
        </p:txBody>
      </p:sp>
      <p:grpSp>
        <p:nvGrpSpPr>
          <p:cNvPr id="182" name="Google Shape;182;p23"/>
          <p:cNvGrpSpPr/>
          <p:nvPr/>
        </p:nvGrpSpPr>
        <p:grpSpPr>
          <a:xfrm>
            <a:off x="0" y="314325"/>
            <a:ext cx="2725590" cy="419340"/>
            <a:chOff x="0" y="838200"/>
            <a:chExt cx="7266301" cy="1118240"/>
          </a:xfrm>
        </p:grpSpPr>
        <p:sp>
          <p:nvSpPr>
            <p:cNvPr id="183" name="Google Shape;183;p23"/>
            <p:cNvSpPr/>
            <p:nvPr/>
          </p:nvSpPr>
          <p:spPr>
            <a:xfrm>
              <a:off x="1" y="838200"/>
              <a:ext cx="7266300" cy="6291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4" name="Google Shape;184;p23"/>
            <p:cNvSpPr/>
            <p:nvPr/>
          </p:nvSpPr>
          <p:spPr>
            <a:xfrm>
              <a:off x="0" y="1667540"/>
              <a:ext cx="4678800" cy="2889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aphicFrame>
        <p:nvGraphicFramePr>
          <p:cNvPr id="185" name="Google Shape;185;p23"/>
          <p:cNvGraphicFramePr/>
          <p:nvPr/>
        </p:nvGraphicFramePr>
        <p:xfrm>
          <a:off x="616000" y="1442525"/>
          <a:ext cx="3000000" cy="3000000"/>
        </p:xfrm>
        <a:graphic>
          <a:graphicData uri="http://schemas.openxmlformats.org/drawingml/2006/table">
            <a:tbl>
              <a:tblPr>
                <a:noFill/>
                <a:tableStyleId>{F3C292D5-6CFF-4598-9460-5AAFBBA3AD81}</a:tableStyleId>
              </a:tblPr>
              <a:tblGrid>
                <a:gridCol w="3339000"/>
                <a:gridCol w="2238225"/>
                <a:gridCol w="2187000"/>
              </a:tblGrid>
              <a:tr h="381000">
                <a:tc>
                  <a:txBody>
                    <a:bodyPr/>
                    <a:lstStyle/>
                    <a:p>
                      <a:pPr indent="0" lvl="0" marL="0" rtl="0" algn="l">
                        <a:spcBef>
                          <a:spcPts val="0"/>
                        </a:spcBef>
                        <a:spcAft>
                          <a:spcPts val="0"/>
                        </a:spcAft>
                        <a:buNone/>
                      </a:pPr>
                      <a:r>
                        <a:rPr lang="en" sz="1200">
                          <a:solidFill>
                            <a:schemeClr val="accent2"/>
                          </a:solidFill>
                        </a:rPr>
                        <a:t>Requirement</a:t>
                      </a:r>
                      <a:endParaRPr sz="1200">
                        <a:solidFill>
                          <a:schemeClr val="accent2"/>
                        </a:solidFill>
                      </a:endParaRPr>
                    </a:p>
                  </a:txBody>
                  <a:tcPr marT="45700" marB="45700" marR="45700" marL="45700"/>
                </a:tc>
                <a:tc>
                  <a:txBody>
                    <a:bodyPr/>
                    <a:lstStyle/>
                    <a:p>
                      <a:pPr indent="0" lvl="0" marL="0" rtl="0" algn="ctr">
                        <a:spcBef>
                          <a:spcPts val="0"/>
                        </a:spcBef>
                        <a:spcAft>
                          <a:spcPts val="0"/>
                        </a:spcAft>
                        <a:buNone/>
                      </a:pPr>
                      <a:r>
                        <a:rPr lang="en" sz="1200">
                          <a:solidFill>
                            <a:schemeClr val="accent2"/>
                          </a:solidFill>
                        </a:rPr>
                        <a:t>Typical </a:t>
                      </a:r>
                      <a:r>
                        <a:rPr lang="en" sz="1200">
                          <a:solidFill>
                            <a:schemeClr val="accent2"/>
                          </a:solidFill>
                        </a:rPr>
                        <a:t>Static Capstone Showcases</a:t>
                      </a:r>
                      <a:endParaRPr sz="1200">
                        <a:solidFill>
                          <a:schemeClr val="accent2"/>
                        </a:solidFill>
                      </a:endParaRPr>
                    </a:p>
                  </a:txBody>
                  <a:tcPr marT="45700" marB="45700" marR="45700" marL="45700"/>
                </a:tc>
                <a:tc>
                  <a:txBody>
                    <a:bodyPr/>
                    <a:lstStyle/>
                    <a:p>
                      <a:pPr indent="0" lvl="0" marL="0" rtl="0" algn="l">
                        <a:spcBef>
                          <a:spcPts val="0"/>
                        </a:spcBef>
                        <a:spcAft>
                          <a:spcPts val="0"/>
                        </a:spcAft>
                        <a:buNone/>
                      </a:pPr>
                      <a:r>
                        <a:rPr b="1" lang="en" sz="1800">
                          <a:solidFill>
                            <a:schemeClr val="accent3"/>
                          </a:solidFill>
                        </a:rPr>
                        <a:t>Archway CMS </a:t>
                      </a:r>
                      <a:endParaRPr b="1" sz="1800">
                        <a:solidFill>
                          <a:schemeClr val="accent3"/>
                        </a:solidFill>
                      </a:endParaRPr>
                    </a:p>
                  </a:txBody>
                  <a:tcPr marT="45700" marB="45700" marR="45700" marL="45700"/>
                </a:tc>
              </a:tr>
              <a:tr h="396200">
                <a:tc>
                  <a:txBody>
                    <a:bodyPr/>
                    <a:lstStyle/>
                    <a:p>
                      <a:pPr indent="0" lvl="0" marL="0" rtl="0" algn="l">
                        <a:spcBef>
                          <a:spcPts val="0"/>
                        </a:spcBef>
                        <a:spcAft>
                          <a:spcPts val="0"/>
                        </a:spcAft>
                        <a:buNone/>
                      </a:pPr>
                      <a:r>
                        <a:rPr lang="en" sz="1200">
                          <a:solidFill>
                            <a:schemeClr val="accent2"/>
                          </a:solidFill>
                        </a:rPr>
                        <a:t>Showcases capstones</a:t>
                      </a:r>
                      <a:endParaRPr sz="1200">
                        <a:solidFill>
                          <a:schemeClr val="accent2"/>
                        </a:solidFill>
                      </a:endParaRPr>
                    </a:p>
                  </a:txBody>
                  <a:tcPr marT="45700" marB="45700" marR="45700" marL="45700"/>
                </a:tc>
                <a:tc>
                  <a:txBody>
                    <a:bodyPr/>
                    <a:lstStyle/>
                    <a:p>
                      <a:pPr indent="0" lvl="0" marL="0" rtl="0" algn="ctr">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T="45700" marB="45700" marR="45700" marL="45700"/>
                </a:tc>
                <a:tc>
                  <a:txBody>
                    <a:bodyPr/>
                    <a:lstStyle/>
                    <a:p>
                      <a:pPr indent="0" lvl="0" marL="0" rtl="0" algn="ctr">
                        <a:spcBef>
                          <a:spcPts val="0"/>
                        </a:spcBef>
                        <a:spcAft>
                          <a:spcPts val="0"/>
                        </a:spcAft>
                        <a:buNone/>
                      </a:pPr>
                      <a:r>
                        <a:rPr lang="en" sz="1200">
                          <a:solidFill>
                            <a:schemeClr val="accent2"/>
                          </a:solidFill>
                        </a:rPr>
                        <a:t>✔️</a:t>
                      </a:r>
                      <a:endParaRPr sz="1200">
                        <a:solidFill>
                          <a:schemeClr val="accent2"/>
                        </a:solidFill>
                      </a:endParaRPr>
                    </a:p>
                  </a:txBody>
                  <a:tcPr marT="45700" marB="45700" marR="45700" marL="45700"/>
                </a:tc>
              </a:tr>
              <a:tr h="396200">
                <a:tc>
                  <a:txBody>
                    <a:bodyPr/>
                    <a:lstStyle/>
                    <a:p>
                      <a:pPr indent="0" lvl="0" marL="0" rtl="0" algn="l">
                        <a:spcBef>
                          <a:spcPts val="0"/>
                        </a:spcBef>
                        <a:spcAft>
                          <a:spcPts val="0"/>
                        </a:spcAft>
                        <a:buNone/>
                      </a:pPr>
                      <a:r>
                        <a:rPr lang="en" sz="1200">
                          <a:solidFill>
                            <a:schemeClr val="accent2"/>
                          </a:solidFill>
                        </a:rPr>
                        <a:t>Centralized solution for browsing all </a:t>
                      </a:r>
                      <a:r>
                        <a:rPr lang="en" sz="1200">
                          <a:solidFill>
                            <a:schemeClr val="accent2"/>
                          </a:solidFill>
                        </a:rPr>
                        <a:t>university</a:t>
                      </a:r>
                      <a:r>
                        <a:rPr lang="en" sz="1200">
                          <a:solidFill>
                            <a:schemeClr val="accent2"/>
                          </a:solidFill>
                        </a:rPr>
                        <a:t> capstones</a:t>
                      </a:r>
                      <a:endParaRPr sz="1200">
                        <a:solidFill>
                          <a:schemeClr val="accent2"/>
                        </a:solidFill>
                      </a:endParaRPr>
                    </a:p>
                  </a:txBody>
                  <a:tcPr marT="45700" marB="45700" marR="45700" marL="45700"/>
                </a:tc>
                <a:tc>
                  <a:txBody>
                    <a:bodyPr/>
                    <a:lstStyle/>
                    <a:p>
                      <a:pPr indent="0" lvl="0" marL="0" rtl="0" algn="ctr">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T="45700" marB="45700" marR="45700" marL="45700"/>
                </a:tc>
                <a:tc>
                  <a:txBody>
                    <a:bodyPr/>
                    <a:lstStyle/>
                    <a:p>
                      <a:pPr indent="0" lvl="0" marL="0" rtl="0" algn="ctr">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T="45700" marB="45700" marR="45700" marL="45700"/>
                </a:tc>
              </a:tr>
              <a:tr h="396200">
                <a:tc>
                  <a:txBody>
                    <a:bodyPr/>
                    <a:lstStyle/>
                    <a:p>
                      <a:pPr indent="0" lvl="0" marL="0" rtl="0" algn="l">
                        <a:spcBef>
                          <a:spcPts val="0"/>
                        </a:spcBef>
                        <a:spcAft>
                          <a:spcPts val="0"/>
                        </a:spcAft>
                        <a:buNone/>
                      </a:pPr>
                      <a:r>
                        <a:rPr lang="en" sz="1200">
                          <a:solidFill>
                            <a:schemeClr val="accent2"/>
                          </a:solidFill>
                        </a:rPr>
                        <a:t>Caters towards key stakeholders such as sponsors, professors, and </a:t>
                      </a:r>
                      <a:r>
                        <a:rPr lang="en" sz="1200">
                          <a:solidFill>
                            <a:schemeClr val="accent2"/>
                          </a:solidFill>
                        </a:rPr>
                        <a:t>university</a:t>
                      </a:r>
                      <a:r>
                        <a:rPr lang="en" sz="1200">
                          <a:solidFill>
                            <a:schemeClr val="accent2"/>
                          </a:solidFill>
                        </a:rPr>
                        <a:t> marketing</a:t>
                      </a:r>
                      <a:endParaRPr sz="1200">
                        <a:solidFill>
                          <a:schemeClr val="accent2"/>
                        </a:solidFill>
                      </a:endParaRPr>
                    </a:p>
                  </a:txBody>
                  <a:tcPr marT="45700" marB="45700" marR="45700" marL="45700"/>
                </a:tc>
                <a:tc>
                  <a:txBody>
                    <a:bodyPr/>
                    <a:lstStyle/>
                    <a:p>
                      <a:pPr indent="0" lvl="0" marL="0" rtl="0" algn="ctr">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T="45700" marB="45700" marR="45700" marL="45700"/>
                </a:tc>
                <a:tc>
                  <a:txBody>
                    <a:bodyPr/>
                    <a:lstStyle/>
                    <a:p>
                      <a:pPr indent="0" lvl="0" marL="0" rtl="0" algn="ctr">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T="45700" marB="45700" marR="45700" marL="45700"/>
                </a:tc>
              </a:tr>
              <a:tr h="396200">
                <a:tc>
                  <a:txBody>
                    <a:bodyPr/>
                    <a:lstStyle/>
                    <a:p>
                      <a:pPr indent="0" lvl="0" marL="0" rtl="0" algn="l">
                        <a:spcBef>
                          <a:spcPts val="0"/>
                        </a:spcBef>
                        <a:spcAft>
                          <a:spcPts val="0"/>
                        </a:spcAft>
                        <a:buNone/>
                      </a:pPr>
                      <a:r>
                        <a:rPr lang="en" sz="1200">
                          <a:solidFill>
                            <a:schemeClr val="accent2"/>
                          </a:solidFill>
                        </a:rPr>
                        <a:t>Facilitates interdisciplinary, cross-department projects</a:t>
                      </a:r>
                      <a:endParaRPr sz="1200">
                        <a:solidFill>
                          <a:schemeClr val="accent2"/>
                        </a:solidFill>
                      </a:endParaRPr>
                    </a:p>
                  </a:txBody>
                  <a:tcPr marT="45700" marB="45700" marR="45700" marL="45700"/>
                </a:tc>
                <a:tc>
                  <a:txBody>
                    <a:bodyPr/>
                    <a:lstStyle/>
                    <a:p>
                      <a:pPr indent="0" lvl="0" marL="0" rtl="0" algn="ctr">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T="45700" marB="45700" marR="45700" marL="45700"/>
                </a:tc>
                <a:tc>
                  <a:txBody>
                    <a:bodyPr/>
                    <a:lstStyle/>
                    <a:p>
                      <a:pPr indent="0" lvl="0" marL="0" rtl="0" algn="ctr">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T="45700" marB="45700" marR="45700" marL="45700"/>
                </a:tc>
              </a:tr>
              <a:tr h="396200">
                <a:tc>
                  <a:txBody>
                    <a:bodyPr/>
                    <a:lstStyle/>
                    <a:p>
                      <a:pPr indent="0" lvl="0" marL="0" rtl="0" algn="l">
                        <a:spcBef>
                          <a:spcPts val="0"/>
                        </a:spcBef>
                        <a:spcAft>
                          <a:spcPts val="0"/>
                        </a:spcAft>
                        <a:buNone/>
                      </a:pPr>
                      <a:r>
                        <a:rPr lang="en" sz="1200">
                          <a:solidFill>
                            <a:schemeClr val="accent2"/>
                          </a:solidFill>
                        </a:rPr>
                        <a:t>Built for dynamic configuration</a:t>
                      </a:r>
                      <a:endParaRPr sz="1200">
                        <a:solidFill>
                          <a:schemeClr val="accent2"/>
                        </a:solidFill>
                      </a:endParaRPr>
                    </a:p>
                  </a:txBody>
                  <a:tcPr marT="45700" marB="45700" marR="45700" marL="45700"/>
                </a:tc>
                <a:tc>
                  <a:txBody>
                    <a:bodyPr/>
                    <a:lstStyle/>
                    <a:p>
                      <a:pPr indent="0" lvl="0" marL="0" rtl="0" algn="ctr">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T="45700" marB="45700" marR="45700" marL="45700"/>
                </a:tc>
                <a:tc>
                  <a:txBody>
                    <a:bodyPr/>
                    <a:lstStyle/>
                    <a:p>
                      <a:pPr indent="0" lvl="0" marL="0" rtl="0" algn="ctr">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T="45700" marB="45700" marR="45700" marL="45700"/>
                </a:tc>
              </a:tr>
              <a:tr h="396200">
                <a:tc>
                  <a:txBody>
                    <a:bodyPr/>
                    <a:lstStyle/>
                    <a:p>
                      <a:pPr indent="0" lvl="0" marL="0" rtl="0" algn="l">
                        <a:spcBef>
                          <a:spcPts val="0"/>
                        </a:spcBef>
                        <a:spcAft>
                          <a:spcPts val="0"/>
                        </a:spcAft>
                        <a:buNone/>
                      </a:pPr>
                      <a:r>
                        <a:rPr lang="en" sz="1200">
                          <a:solidFill>
                            <a:schemeClr val="accent2"/>
                          </a:solidFill>
                        </a:rPr>
                        <a:t>Modern UI/UX solution that can be extended and maintained</a:t>
                      </a:r>
                      <a:endParaRPr sz="1200">
                        <a:solidFill>
                          <a:schemeClr val="accent2"/>
                        </a:solidFill>
                      </a:endParaRPr>
                    </a:p>
                  </a:txBody>
                  <a:tcPr marT="45700" marB="45700" marR="45700" marL="45700"/>
                </a:tc>
                <a:tc>
                  <a:txBody>
                    <a:bodyPr/>
                    <a:lstStyle/>
                    <a:p>
                      <a:pPr indent="0" lvl="0" marL="0" rtl="0" algn="ctr">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T="45700" marB="45700" marR="45700" marL="45700"/>
                </a:tc>
                <a:tc>
                  <a:txBody>
                    <a:bodyPr/>
                    <a:lstStyle/>
                    <a:p>
                      <a:pPr indent="0" lvl="0" marL="0" rtl="0" algn="ctr">
                        <a:spcBef>
                          <a:spcPts val="0"/>
                        </a:spcBef>
                        <a:spcAft>
                          <a:spcPts val="0"/>
                        </a:spcAft>
                        <a:buClr>
                          <a:schemeClr val="dk2"/>
                        </a:buClr>
                        <a:buSzPts val="1100"/>
                        <a:buFont typeface="Arial"/>
                        <a:buNone/>
                      </a:pPr>
                      <a:r>
                        <a:rPr lang="en" sz="1200">
                          <a:solidFill>
                            <a:schemeClr val="accent2"/>
                          </a:solidFill>
                        </a:rPr>
                        <a:t>✔️</a:t>
                      </a:r>
                      <a:endParaRPr sz="1200">
                        <a:solidFill>
                          <a:schemeClr val="accent2"/>
                        </a:solidFill>
                      </a:endParaRPr>
                    </a:p>
                  </a:txBody>
                  <a:tcPr marT="45700" marB="45700" marR="45700" marL="45700"/>
                </a:tc>
              </a:tr>
            </a:tbl>
          </a:graphicData>
        </a:graphic>
      </p:graphicFrame>
      <p:pic>
        <p:nvPicPr>
          <p:cNvPr id="186" name="Google Shape;186;p23"/>
          <p:cNvPicPr preferRelativeResize="0"/>
          <p:nvPr/>
        </p:nvPicPr>
        <p:blipFill>
          <a:blip r:embed="rId3">
            <a:alphaModFix/>
          </a:blip>
          <a:stretch>
            <a:fillRect/>
          </a:stretch>
        </p:blipFill>
        <p:spPr>
          <a:xfrm>
            <a:off x="7866250" y="1507475"/>
            <a:ext cx="296601" cy="31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Empires 29">
      <a:dk1>
        <a:srgbClr val="7F7F7F"/>
      </a:dk1>
      <a:lt1>
        <a:srgbClr val="FFFFFF"/>
      </a:lt1>
      <a:dk2>
        <a:srgbClr val="000000"/>
      </a:dk2>
      <a:lt2>
        <a:srgbClr val="FFFFFF"/>
      </a:lt2>
      <a:accent1>
        <a:srgbClr val="C7D4E4"/>
      </a:accent1>
      <a:accent2>
        <a:srgbClr val="3D5476"/>
      </a:accent2>
      <a:accent3>
        <a:srgbClr val="FE9800"/>
      </a:accent3>
      <a:accent4>
        <a:srgbClr val="253247"/>
      </a:accent4>
      <a:accent5>
        <a:srgbClr val="FEFFFE"/>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